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71"/>
  </p:notesMasterIdLst>
  <p:sldIdLst>
    <p:sldId id="271" r:id="rId2"/>
    <p:sldId id="272" r:id="rId3"/>
    <p:sldId id="316" r:id="rId4"/>
    <p:sldId id="351" r:id="rId5"/>
    <p:sldId id="317" r:id="rId6"/>
    <p:sldId id="417" r:id="rId7"/>
    <p:sldId id="320" r:id="rId8"/>
    <p:sldId id="306" r:id="rId9"/>
    <p:sldId id="289" r:id="rId10"/>
    <p:sldId id="273" r:id="rId11"/>
    <p:sldId id="311" r:id="rId12"/>
    <p:sldId id="309" r:id="rId13"/>
    <p:sldId id="318" r:id="rId14"/>
    <p:sldId id="319" r:id="rId15"/>
    <p:sldId id="293" r:id="rId16"/>
    <p:sldId id="295" r:id="rId17"/>
    <p:sldId id="352" r:id="rId18"/>
    <p:sldId id="304" r:id="rId19"/>
    <p:sldId id="290" r:id="rId20"/>
    <p:sldId id="303" r:id="rId21"/>
    <p:sldId id="297" r:id="rId22"/>
    <p:sldId id="305" r:id="rId23"/>
    <p:sldId id="296" r:id="rId24"/>
    <p:sldId id="418" r:id="rId25"/>
    <p:sldId id="307" r:id="rId26"/>
    <p:sldId id="419" r:id="rId27"/>
    <p:sldId id="302" r:id="rId28"/>
    <p:sldId id="420" r:id="rId29"/>
    <p:sldId id="324" r:id="rId30"/>
    <p:sldId id="328" r:id="rId31"/>
    <p:sldId id="331" r:id="rId32"/>
    <p:sldId id="333" r:id="rId33"/>
    <p:sldId id="327" r:id="rId34"/>
    <p:sldId id="421" r:id="rId35"/>
    <p:sldId id="301" r:id="rId36"/>
    <p:sldId id="278" r:id="rId37"/>
    <p:sldId id="281" r:id="rId38"/>
    <p:sldId id="283" r:id="rId39"/>
    <p:sldId id="422" r:id="rId40"/>
    <p:sldId id="323" r:id="rId41"/>
    <p:sldId id="326" r:id="rId42"/>
    <p:sldId id="325" r:id="rId43"/>
    <p:sldId id="329" r:id="rId44"/>
    <p:sldId id="284" r:id="rId45"/>
    <p:sldId id="350" r:id="rId46"/>
    <p:sldId id="433" r:id="rId47"/>
    <p:sldId id="344" r:id="rId48"/>
    <p:sldId id="345" r:id="rId49"/>
    <p:sldId id="347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434" r:id="rId58"/>
    <p:sldId id="395" r:id="rId59"/>
    <p:sldId id="401" r:id="rId60"/>
    <p:sldId id="402" r:id="rId61"/>
    <p:sldId id="425" r:id="rId62"/>
    <p:sldId id="426" r:id="rId63"/>
    <p:sldId id="427" r:id="rId64"/>
    <p:sldId id="432" r:id="rId65"/>
    <p:sldId id="407" r:id="rId66"/>
    <p:sldId id="408" r:id="rId67"/>
    <p:sldId id="409" r:id="rId68"/>
    <p:sldId id="410" r:id="rId69"/>
    <p:sldId id="416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성언" initials="박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94660"/>
  </p:normalViewPr>
  <p:slideViewPr>
    <p:cSldViewPr snapToGrid="0">
      <p:cViewPr varScale="1">
        <p:scale>
          <a:sx n="77" d="100"/>
          <a:sy n="77" d="100"/>
        </p:scale>
        <p:origin x="612" y="90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12319-5C40-4E18-832C-A4393DEC7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4ECB0D-A45D-4C4E-904D-638369D17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15AA7C-C2F1-448C-9ECE-AA518801C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61060-E4A3-4688-B741-25700B68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1C1CC-E64A-4583-9A67-541506C1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4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0FF0E-DBDE-44AB-B339-520FC214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25C945-5A09-479B-A809-440D50572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B750C-20B1-47F3-A0D5-B36C9797B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E2575C-2C1B-4636-99D7-2028D216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9B95-F206-4D78-8313-DE8E8F698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42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9D71F9-7255-449B-846C-C5D87F2E3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92562F-8687-4DCE-BDCD-541F0D889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8263A9-CA70-49C0-BD38-410E091AD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49036-851C-4E46-94CB-B16F03D69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99DCA-86EE-4135-9E82-567D23A2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9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D189C-4362-443D-9CBD-4DFEE367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31A8EB-63EB-4BB8-BBFB-5DE143D59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261F2-FE7F-457D-9D27-CAA76F7FE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1FF798-E71C-4DDF-A076-E058B981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6674AE-7CB9-4641-929E-16F071BA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782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D7CDB-70C1-464C-87DB-95ECA81E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86C9A-9D1D-4F9E-A221-777B2D6BA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9F711B-A30C-47E8-B2BC-C131DE23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DB1B6-19C5-45D6-BB25-D2F76DD2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65194-295B-4AF7-8065-50EA8047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7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FA5A9-066F-4477-86CF-884B0C69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24735-AA3B-470D-82C8-BA1D0A249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607CE5-960F-4589-A833-206E28D4B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984CA-8C60-42E4-82C0-3EDFC110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F9B1C4-0667-41D5-9E63-E0A8B5A44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510968-072C-4C9C-8ED1-79A713C6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1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E160B-3D3F-4142-8D07-F21C8F65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206057-5BF0-45C6-8059-19E81F41F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BADE7-CC69-4134-84C3-5DBB274DC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C5BBC8-0D12-480D-A776-7B12CC29C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8B778E-7960-4631-BFEC-68BA34AB9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785A60-DA32-4F6C-AAF5-2FC75AC5C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CE87DB-FE05-43FC-A99C-ECA7CB3C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ABCA54-D8B6-478A-BD71-20858341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555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41160-50D4-49D8-9D50-2D44B22A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04F1BC-A040-4C84-8735-D2FB14B8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69038C-A57A-46D0-8F8A-7EC2B801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FE45B0-A377-42CB-9599-FF31291C9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42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CF9300-A0DA-4647-9951-7AF93EDB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FC3A5E-8FA6-4AEA-9135-C6BAC68B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13078F-371D-4DC8-AD4F-221BA01D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14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E496F-CFB8-4DA8-8A11-13A01F5F4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33C1C-4B55-420C-9A77-4326623EE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CE51F1-19FA-4DD7-AB43-F8068B5BB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0975E0-5BA2-4BF5-8AD3-CE9AC4AB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F5586C-5616-4CFD-8EE4-9DB86076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91B5DA-5433-420F-91A9-8350D798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862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D93C4-E19D-4004-83D4-FEE97D64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31F838-2FF1-4D15-BF30-451A1157BC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11C1D7-3BF2-4E7B-898B-24E6DB92A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F3EA23-BBC8-4F2D-89FC-F269146F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F9199B-231D-45B5-9B5E-842BF7144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21D7AB-B953-47B0-B927-DF1663C9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8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86DE2E-CDFD-4EF7-AF43-F70B26EA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AAA990-D856-49EA-85E2-D7B025660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4E34B8-ED36-48D7-A685-B96BB9934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F05BAA-4564-40B2-A201-40336EFC1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159345-FE6A-428B-AD4B-983FF1435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58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khgames.co.kr/news/articleView.html?idxno=123344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mobiinside.co.kr/2020/04/21/app-ape-3-3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nocutnews.co.kr/news/5364817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nbc.sbs.co.kr/article/10000917100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idomin.com/news/articleView.html?idxno=220095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z.chosun.com/site/data/html_dir/2013/07/21/2013072100502.html" TargetMode="External"/><Relationship Id="rId2" Type="http://schemas.openxmlformats.org/officeDocument/2006/relationships/hyperlink" Target="http://game.dailyesports.com/view.php?ud=20120607173231006151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uturekorea.co.kr/news/articleView.html?idxno=35527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.donga.com/95213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.news.naver.com/article/018/0004658177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eand.co.kr/news/articleView.html?idxno=7343" TargetMode="External"/><Relationship Id="rId2" Type="http://schemas.openxmlformats.org/officeDocument/2006/relationships/hyperlink" Target="https://game.donga.com/64037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usinesspost.co.kr/BP?command=naver&amp;num=18097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brandbrief.co.kr/news/articleView.html?idxno=3062" TargetMode="Externa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eritas-a.com/news/articleView.html?idxno=327079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blog.naver.com/yidongho90/221973261994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.news.naver.com/article/421/0004752660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blog.naver.com/jbgc01/22199871912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/>
          </p:cNvSpPr>
          <p:nvPr/>
        </p:nvSpPr>
        <p:spPr>
          <a:xfrm>
            <a:off x="819149" y="811533"/>
            <a:ext cx="10554971" cy="432498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pic>
        <p:nvPicPr>
          <p:cNvPr id="6" name="그림 5" descr="C:/Users/kim/AppData/Roaming/PolarisOffice/ETemp/1804_18343464/image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36429" y="1003936"/>
            <a:ext cx="3321051" cy="2601595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4421972" y="3496312"/>
            <a:ext cx="3335507" cy="55570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9380" tIns="61807" rIns="119380" bIns="61807" numCol="1" anchor="t">
            <a:spAutoFit/>
          </a:bodyPr>
          <a:lstStyle/>
          <a:p>
            <a:pPr algn="ctr" defTabSz="507987"/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격전</a:t>
            </a:r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 </a:t>
            </a: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젤리젤리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44" y="4065907"/>
            <a:ext cx="2267587" cy="815340"/>
          </a:xfrm>
          <a:prstGeom prst="rect">
            <a:avLst/>
          </a:prstGeom>
          <a:noFill/>
        </p:spPr>
      </p:pic>
      <p:sp>
        <p:nvSpPr>
          <p:cNvPr id="13" name="텍스트 상자 12"/>
          <p:cNvSpPr txBox="1">
            <a:spLocks/>
          </p:cNvSpPr>
          <p:nvPr/>
        </p:nvSpPr>
        <p:spPr>
          <a:xfrm>
            <a:off x="3964774" y="5340773"/>
            <a:ext cx="4830091" cy="120161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7987"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</a:t>
            </a:r>
          </a:p>
          <a:p>
            <a:pPr algn="ctr" defTabSz="507987"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김현준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박성언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김예솔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김영재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상자 1037"/>
          <p:cNvSpPr txBox="1"/>
          <p:nvPr/>
        </p:nvSpPr>
        <p:spPr>
          <a:xfrm>
            <a:off x="5416275" y="6544889"/>
            <a:ext cx="7872031" cy="26808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defTabSz="507987">
              <a:lnSpc>
                <a:spcPct val="114999"/>
              </a:lnSpc>
              <a:defRPr/>
            </a:pP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 시장의 규모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100</a:t>
            </a: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조 이상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067" u="sng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2"/>
              </a:rPr>
              <a:t>http://www.khgames.co.kr/news/articleView.html?idxno=123344</a:t>
            </a:r>
            <a:endParaRPr lang="ko-KR" altLang="en-US" sz="1067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042" name="그림 1041"/>
          <p:cNvPicPr>
            <a:picLocks noChangeAspect="1"/>
          </p:cNvPicPr>
          <p:nvPr/>
        </p:nvPicPr>
        <p:blipFill rotWithShape="1">
          <a:blip r:embed="rId3"/>
          <a:srcRect r="11040"/>
          <a:stretch>
            <a:fillRect/>
          </a:stretch>
        </p:blipFill>
        <p:spPr>
          <a:xfrm>
            <a:off x="3633853" y="1320579"/>
            <a:ext cx="4925600" cy="5197603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시장 확대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4140142" y="2218268"/>
            <a:ext cx="3932767" cy="1143001"/>
          </a:xfrm>
          <a:prstGeom prst="straightConnector1">
            <a:avLst/>
          </a:prstGeom>
          <a:ln w="12700">
            <a:solidFill>
              <a:srgbClr val="F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44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상자 1037"/>
          <p:cNvSpPr txBox="1"/>
          <p:nvPr/>
        </p:nvSpPr>
        <p:spPr>
          <a:xfrm>
            <a:off x="5870788" y="6449967"/>
            <a:ext cx="6709955" cy="28982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defTabSz="507987">
              <a:lnSpc>
                <a:spcPct val="114999"/>
              </a:lnSpc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모바일 앱 시장 분석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 u="sng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2"/>
              </a:rPr>
              <a:t>https://www.mobiinside.co.kr/2020/04/21/app-ape-3-3/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b="36620"/>
          <a:stretch>
            <a:fillRect/>
          </a:stretch>
        </p:blipFill>
        <p:spPr>
          <a:xfrm>
            <a:off x="337361" y="1613752"/>
            <a:ext cx="5639400" cy="4370915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9" name="도형 1042"/>
          <p:cNvSpPr/>
          <p:nvPr/>
        </p:nvSpPr>
        <p:spPr>
          <a:xfrm>
            <a:off x="551127" y="3196657"/>
            <a:ext cx="957637" cy="55008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0" name="도형 1043"/>
          <p:cNvSpPr/>
          <p:nvPr/>
        </p:nvSpPr>
        <p:spPr>
          <a:xfrm>
            <a:off x="1614585" y="3510299"/>
            <a:ext cx="960976" cy="444484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1" name="도형 1044"/>
          <p:cNvSpPr/>
          <p:nvPr/>
        </p:nvSpPr>
        <p:spPr>
          <a:xfrm>
            <a:off x="2661474" y="3169685"/>
            <a:ext cx="1003748" cy="49489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2" name="도형 1045"/>
          <p:cNvSpPr/>
          <p:nvPr/>
        </p:nvSpPr>
        <p:spPr>
          <a:xfrm>
            <a:off x="3733056" y="3236417"/>
            <a:ext cx="976104" cy="63454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3" name="도형 1046"/>
          <p:cNvSpPr/>
          <p:nvPr/>
        </p:nvSpPr>
        <p:spPr>
          <a:xfrm>
            <a:off x="4786236" y="2546050"/>
            <a:ext cx="982104" cy="74246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b="36880"/>
          <a:stretch>
            <a:fillRect/>
          </a:stretch>
        </p:blipFill>
        <p:spPr>
          <a:xfrm>
            <a:off x="6183085" y="1622791"/>
            <a:ext cx="5639400" cy="4352835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6" name="도형 1047"/>
          <p:cNvSpPr/>
          <p:nvPr/>
        </p:nvSpPr>
        <p:spPr>
          <a:xfrm>
            <a:off x="6391869" y="2535989"/>
            <a:ext cx="976676" cy="67871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7" name="도형 1048"/>
          <p:cNvSpPr/>
          <p:nvPr/>
        </p:nvSpPr>
        <p:spPr>
          <a:xfrm>
            <a:off x="9585964" y="2546049"/>
            <a:ext cx="982981" cy="62363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8" name="도형 1049"/>
          <p:cNvSpPr/>
          <p:nvPr/>
        </p:nvSpPr>
        <p:spPr>
          <a:xfrm>
            <a:off x="10651954" y="3079100"/>
            <a:ext cx="983789" cy="57024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9" name="도형 1050"/>
          <p:cNvSpPr/>
          <p:nvPr/>
        </p:nvSpPr>
        <p:spPr>
          <a:xfrm>
            <a:off x="7452361" y="3017520"/>
            <a:ext cx="975360" cy="49277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도형 1051"/>
          <p:cNvSpPr/>
          <p:nvPr/>
        </p:nvSpPr>
        <p:spPr>
          <a:xfrm>
            <a:off x="8523256" y="2542761"/>
            <a:ext cx="971267" cy="55157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4" name="도형 1038"/>
          <p:cNvSpPr/>
          <p:nvPr/>
        </p:nvSpPr>
        <p:spPr>
          <a:xfrm>
            <a:off x="3966990" y="53955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8" name="텍스트 상자 1039"/>
          <p:cNvSpPr txBox="1"/>
          <p:nvPr/>
        </p:nvSpPr>
        <p:spPr>
          <a:xfrm>
            <a:off x="4351027" y="67170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카테고리별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선호도</a:t>
            </a:r>
          </a:p>
        </p:txBody>
      </p:sp>
      <p:sp>
        <p:nvSpPr>
          <p:cNvPr id="1039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40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4008" y="6520911"/>
            <a:ext cx="522290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게임의 사행성 문제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https://www.nocutnews.co.kr/news/5364817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051" name="Picture 3" descr="D:\kys\ysppt\사행성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126175" y="1388435"/>
            <a:ext cx="3921052" cy="5043677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7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게임의 </a:t>
            </a:r>
            <a:r>
              <a:rPr lang="ko-KR" altLang="en-US" sz="2400" spc="-200">
                <a:solidFill>
                  <a:srgbClr val="E60000"/>
                </a:solidFill>
                <a:latin typeface="HY헤드라인M"/>
                <a:ea typeface="HY헤드라인M"/>
              </a:rPr>
              <a:t>사행성</a:t>
            </a:r>
          </a:p>
        </p:txBody>
      </p:sp>
      <p:sp>
        <p:nvSpPr>
          <p:cNvPr id="4" name="폭발 2 1"/>
          <p:cNvSpPr/>
          <p:nvPr/>
        </p:nvSpPr>
        <p:spPr>
          <a:xfrm rot="20032584">
            <a:off x="-172345" y="1263699"/>
            <a:ext cx="5464265" cy="2542849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  <a:latin typeface="HY헤드라인M"/>
                <a:ea typeface="HY헤드라인M"/>
              </a:rPr>
              <a:t>하지만</a:t>
            </a:r>
            <a:r>
              <a:rPr lang="en-US" altLang="ko-KR" sz="4000">
                <a:solidFill>
                  <a:schemeClr val="tx1"/>
                </a:solidFill>
                <a:latin typeface="HY헤드라인M"/>
                <a:ea typeface="HY헤드라인M"/>
              </a:rPr>
              <a:t>!!!</a:t>
            </a:r>
            <a:endParaRPr lang="ko-KR" altLang="en-US" sz="4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052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53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41578" y="6517040"/>
            <a:ext cx="508023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게임의 선정성 문제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https://cnbc.sbs.co.kr/article/10000917100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6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게임의 </a:t>
            </a:r>
            <a:r>
              <a:rPr lang="ko-KR" altLang="en-US" sz="2400" spc="-200">
                <a:solidFill>
                  <a:srgbClr val="E60000"/>
                </a:solidFill>
                <a:latin typeface="HY헤드라인M"/>
                <a:ea typeface="HY헤드라인M"/>
              </a:rPr>
              <a:t>선정성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211434" y="1691373"/>
            <a:ext cx="6265072" cy="4143482"/>
            <a:chOff x="1932693" y="1158068"/>
            <a:chExt cx="5278380" cy="3321143"/>
          </a:xfrm>
        </p:grpSpPr>
        <p:pic>
          <p:nvPicPr>
            <p:cNvPr id="2050" name="Picture 2" descr="D:\kys\ysppt\선정성02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32693" y="1158068"/>
              <a:ext cx="5278380" cy="3321143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" name="직사각형 1"/>
            <p:cNvSpPr/>
            <p:nvPr/>
          </p:nvSpPr>
          <p:spPr>
            <a:xfrm>
              <a:off x="6788150" y="3638550"/>
              <a:ext cx="422923" cy="84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/>
            </a:p>
          </p:txBody>
        </p:sp>
      </p:grpSp>
      <p:sp>
        <p:nvSpPr>
          <p:cNvPr id="12" name="폭발 2 1"/>
          <p:cNvSpPr/>
          <p:nvPr/>
        </p:nvSpPr>
        <p:spPr>
          <a:xfrm rot="2191128">
            <a:off x="6921526" y="2491688"/>
            <a:ext cx="5464265" cy="2542849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  <a:latin typeface="HY헤드라인M"/>
                <a:ea typeface="HY헤드라인M"/>
              </a:rPr>
              <a:t>그러나</a:t>
            </a:r>
            <a:r>
              <a:rPr lang="en-US" altLang="ko-KR" sz="4000">
                <a:solidFill>
                  <a:schemeClr val="tx1"/>
                </a:solidFill>
                <a:latin typeface="HY헤드라인M"/>
                <a:ea typeface="HY헤드라인M"/>
              </a:rPr>
              <a:t>!!!</a:t>
            </a:r>
            <a:endParaRPr lang="ko-KR" altLang="en-US" sz="4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05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5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49143" y="6518472"/>
            <a:ext cx="6029215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폭력성 문제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http://www.idomin.com/news/articleView.html?idxno=220095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7" name="Picture 3" descr="C:\Users\공용\Desktop\예솔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487" y="1393571"/>
            <a:ext cx="5412316" cy="4908549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도형 1038"/>
          <p:cNvSpPr>
            <a:spLocks/>
          </p:cNvSpPr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039"/>
          <p:cNvSpPr txBox="1">
            <a:spLocks/>
          </p:cNvSpPr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 게임의 </a:t>
            </a:r>
            <a:r>
              <a:rPr lang="ko-KR" altLang="en-US" sz="2400" spc="-200" dirty="0">
                <a:solidFill>
                  <a:srgbClr val="E6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폭력성</a:t>
            </a:r>
          </a:p>
        </p:txBody>
      </p:sp>
      <p:sp>
        <p:nvSpPr>
          <p:cNvPr id="24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배경</a:t>
            </a:r>
            <a:endParaRPr lang="ko-KR" altLang="en-US" sz="2267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폭발 2 1">
            <a:extLst>
              <a:ext uri="{FF2B5EF4-FFF2-40B4-BE49-F238E27FC236}">
                <a16:creationId xmlns:a16="http://schemas.microsoft.com/office/drawing/2014/main" id="{35BA889C-4B0F-4511-AEAB-805065688CD0}"/>
              </a:ext>
            </a:extLst>
          </p:cNvPr>
          <p:cNvSpPr/>
          <p:nvPr/>
        </p:nvSpPr>
        <p:spPr>
          <a:xfrm rot="19935262">
            <a:off x="-24937" y="1141640"/>
            <a:ext cx="4666262" cy="2061823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한편</a:t>
            </a:r>
            <a:r>
              <a:rPr lang="en-US" altLang="ko-KR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…</a:t>
            </a:r>
            <a:endParaRPr lang="ko-KR" altLang="en-US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147"/>
          <p:cNvSpPr/>
          <p:nvPr/>
        </p:nvSpPr>
        <p:spPr>
          <a:xfrm>
            <a:off x="2735629" y="1001877"/>
            <a:ext cx="6720747" cy="5094123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4160663" y="2868143"/>
            <a:ext cx="3848080" cy="2328779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다양한 연령층</a:t>
            </a:r>
          </a:p>
          <a:p>
            <a:pPr>
              <a:lnSpc>
                <a:spcPct val="150000"/>
              </a:lnSpc>
              <a:defRPr/>
            </a:pPr>
            <a:endParaRPr lang="en-US" altLang="ko-KR" sz="2000">
              <a:solidFill>
                <a:srgbClr val="000000"/>
              </a:solidFill>
              <a:latin typeface="HY견고딕"/>
              <a:ea typeface="HY견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승부욕을 자극</a:t>
            </a:r>
          </a:p>
          <a:p>
            <a:pPr>
              <a:lnSpc>
                <a:spcPct val="150000"/>
              </a:lnSpc>
              <a:defRPr/>
            </a:pPr>
            <a:endParaRPr lang="ko-KR" altLang="en-US" sz="2000">
              <a:solidFill>
                <a:srgbClr val="000000"/>
              </a:solidFill>
              <a:latin typeface="HY견고딕"/>
              <a:ea typeface="HY견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en-US" altLang="ko-KR" sz="2000">
                <a:solidFill>
                  <a:srgbClr val="E60000"/>
                </a:solidFill>
                <a:latin typeface="HY견고딕"/>
                <a:ea typeface="HY견고딕"/>
              </a:rPr>
              <a:t>10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분이 넘지 않는 </a:t>
            </a:r>
            <a:r>
              <a:rPr lang="ko-KR" altLang="ko-KR" sz="2000">
                <a:solidFill>
                  <a:srgbClr val="E60000"/>
                </a:solidFill>
                <a:latin typeface="HY견고딕"/>
                <a:ea typeface="HY견고딕"/>
              </a:rPr>
              <a:t>플레이타임</a:t>
            </a:r>
            <a:endParaRPr lang="ko-KR" altLang="en-US" sz="2000">
              <a:solidFill>
                <a:srgbClr val="E60000"/>
              </a:solidFill>
              <a:latin typeface="HY견고딕"/>
              <a:ea typeface="HY견고딕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19948" y="1552802"/>
            <a:ext cx="7941309" cy="809626"/>
            <a:chOff x="1597580" y="1350169"/>
            <a:chExt cx="5955983" cy="607219"/>
          </a:xfrm>
        </p:grpSpPr>
        <p:sp>
          <p:nvSpPr>
            <p:cNvPr id="2" name="직사각형 1"/>
            <p:cNvSpPr/>
            <p:nvPr/>
          </p:nvSpPr>
          <p:spPr>
            <a:xfrm>
              <a:off x="1664364" y="1350169"/>
              <a:ext cx="5822417" cy="6072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solidFill>
                  <a:schemeClr val="bg2">
                    <a:lumMod val="1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1597580" y="1436846"/>
              <a:ext cx="5955983" cy="392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“ </a:t>
              </a:r>
              <a:r>
                <a:rPr lang="ko-KR" altLang="en-US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다양한 연령층도 즐길 수 있는 게임을 만들자</a:t>
              </a:r>
              <a:r>
                <a:rPr lang="en-US" altLang="ko-KR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!! ”</a:t>
              </a:r>
              <a:endParaRPr lang="ko-KR" altLang="en-US" sz="2800" b="1">
                <a:solidFill>
                  <a:schemeClr val="bg2">
                    <a:lumMod val="10000"/>
                  </a:schemeClr>
                </a:solidFill>
                <a:latin typeface="HY엽서M"/>
                <a:ea typeface="HY엽서M"/>
                <a:cs typeface="Arial Unicode MS"/>
              </a:endParaRPr>
            </a:p>
          </p:txBody>
        </p:sp>
      </p:grpSp>
      <p:sp>
        <p:nvSpPr>
          <p:cNvPr id="2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34695" y="1683115"/>
            <a:ext cx="3922609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147"/>
          <p:cNvSpPr>
            <a:spLocks/>
          </p:cNvSpPr>
          <p:nvPr/>
        </p:nvSpPr>
        <p:spPr>
          <a:xfrm>
            <a:off x="332743" y="125813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10" y="1945982"/>
            <a:ext cx="3991729" cy="2771285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78"/>
          <a:stretch/>
        </p:blipFill>
        <p:spPr>
          <a:xfrm>
            <a:off x="6316520" y="1945982"/>
            <a:ext cx="3991728" cy="2771284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모두의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마블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32000" y="4995334"/>
          <a:ext cx="8128000" cy="1109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53132" y="5617898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간단한 게임방법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92919" y="5067565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42004" y="5617898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긴 플레이 시간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80000" y="5067565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단점</a:t>
            </a:r>
          </a:p>
        </p:txBody>
      </p:sp>
      <p:sp>
        <p:nvSpPr>
          <p:cNvPr id="14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  <p:extLst>
      <p:ext uri="{BB962C8B-B14F-4D97-AF65-F5344CB8AC3E}">
        <p14:creationId xmlns:p14="http://schemas.microsoft.com/office/powerpoint/2010/main" val="369525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텍스트 상자 168"/>
          <p:cNvSpPr txBox="1">
            <a:spLocks/>
          </p:cNvSpPr>
          <p:nvPr/>
        </p:nvSpPr>
        <p:spPr>
          <a:xfrm>
            <a:off x="4360333" y="6394027"/>
            <a:ext cx="7868920" cy="413173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가족이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즐길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있는 게임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http://game.dailyesports.com/view.php?ud=201206071732310061516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분포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https://biz.chosun.com/site/data/html_dir/2013/07/21/2013072100502.html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  <p:sp>
        <p:nvSpPr>
          <p:cNvPr id="26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모두의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마블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9" name="그림 2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4" r="12984" b="-2815"/>
          <a:stretch>
            <a:fillRect/>
          </a:stretch>
        </p:blipFill>
        <p:spPr>
          <a:xfrm>
            <a:off x="7409180" y="1887504"/>
            <a:ext cx="4483749" cy="3730769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53" name="Picture 5" descr="C:\Users\공용\Desktop\예솔\모두의 마블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1" y="1887504"/>
            <a:ext cx="6948592" cy="3730769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연결선 34"/>
          <p:cNvCxnSpPr/>
          <p:nvPr/>
        </p:nvCxnSpPr>
        <p:spPr>
          <a:xfrm>
            <a:off x="1202056" y="3321051"/>
            <a:ext cx="38102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15808" y="3541184"/>
            <a:ext cx="46964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81941" y="3761353"/>
            <a:ext cx="9880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71077" y="4235451"/>
            <a:ext cx="27732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4238085" y="5132917"/>
            <a:ext cx="28993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81941" y="5338235"/>
            <a:ext cx="2891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도형 150"/>
          <p:cNvCxnSpPr>
            <a:stCxn id="152" idx="3"/>
            <a:endCxn id="153" idx="1"/>
          </p:cNvCxnSpPr>
          <p:nvPr/>
        </p:nvCxnSpPr>
        <p:spPr>
          <a:xfrm flipV="1">
            <a:off x="8774433" y="3881757"/>
            <a:ext cx="400049" cy="2540"/>
          </a:xfrm>
          <a:prstGeom prst="line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도형 151"/>
          <p:cNvSpPr>
            <a:spLocks/>
          </p:cNvSpPr>
          <p:nvPr/>
        </p:nvSpPr>
        <p:spPr>
          <a:xfrm>
            <a:off x="7067551" y="3724911"/>
            <a:ext cx="1707515" cy="31813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 실패</a:t>
            </a:r>
          </a:p>
        </p:txBody>
      </p:sp>
      <p:sp>
        <p:nvSpPr>
          <p:cNvPr id="153" name="도형 152"/>
          <p:cNvSpPr>
            <a:spLocks/>
          </p:cNvSpPr>
          <p:nvPr/>
        </p:nvSpPr>
        <p:spPr>
          <a:xfrm>
            <a:off x="9173845" y="3723007"/>
            <a:ext cx="1707515" cy="31813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계정 찾기</a:t>
            </a:r>
          </a:p>
        </p:txBody>
      </p:sp>
      <p:cxnSp>
        <p:nvCxnSpPr>
          <p:cNvPr id="154" name="도형 153"/>
          <p:cNvCxnSpPr>
            <a:stCxn id="139" idx="1"/>
            <a:endCxn id="144" idx="3"/>
          </p:cNvCxnSpPr>
          <p:nvPr/>
        </p:nvCxnSpPr>
        <p:spPr>
          <a:xfrm flipH="1" flipV="1">
            <a:off x="6701157" y="3453765"/>
            <a:ext cx="370204" cy="635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도형 147"/>
          <p:cNvSpPr>
            <a:spLocks/>
          </p:cNvSpPr>
          <p:nvPr/>
        </p:nvSpPr>
        <p:spPr>
          <a:xfrm>
            <a:off x="332743" y="125813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35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애니팡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104" name="Picture 8" descr="C:\Users\공용\Desktop\예솔\애니팡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"/>
          <a:stretch/>
        </p:blipFill>
        <p:spPr bwMode="auto">
          <a:xfrm>
            <a:off x="2337555" y="1671920"/>
            <a:ext cx="7508240" cy="3147835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2032000" y="5019040"/>
          <a:ext cx="8128000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1996139" y="5775073"/>
            <a:ext cx="4139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랭킹 시스템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통한 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승부욕 자극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92919" y="508111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23493" y="5631445"/>
            <a:ext cx="3858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빠른 게임 진행으로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중장년층의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적응이 쉽지 않음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80000" y="508111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단점</a:t>
            </a:r>
          </a:p>
        </p:txBody>
      </p:sp>
      <p:sp>
        <p:nvSpPr>
          <p:cNvPr id="18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도형 147"/>
          <p:cNvSpPr>
            <a:spLocks/>
          </p:cNvSpPr>
          <p:nvPr/>
        </p:nvSpPr>
        <p:spPr>
          <a:xfrm>
            <a:off x="809627" y="242890"/>
            <a:ext cx="10554335" cy="636333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129" name="도형 128"/>
          <p:cNvSpPr>
            <a:spLocks/>
          </p:cNvSpPr>
          <p:nvPr/>
        </p:nvSpPr>
        <p:spPr>
          <a:xfrm>
            <a:off x="4155123" y="940435"/>
            <a:ext cx="3863341" cy="5340622"/>
          </a:xfrm>
          <a:prstGeom prst="rect">
            <a:avLst/>
          </a:prstGeom>
          <a:solidFill>
            <a:srgbClr val="FFFFC0"/>
          </a:solidFill>
          <a:ln w="12700" cap="flat" cmpd="sng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텍스트 상자 130"/>
          <p:cNvSpPr txBox="1">
            <a:spLocks/>
          </p:cNvSpPr>
          <p:nvPr/>
        </p:nvSpPr>
        <p:spPr>
          <a:xfrm>
            <a:off x="5000945" y="1374142"/>
            <a:ext cx="2171700" cy="5232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/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latin typeface="휴먼둥근헤드라인" charset="0"/>
                <a:ea typeface="휴먼둥근헤드라인" charset="0"/>
              </a:rPr>
              <a:t>목 차</a:t>
            </a:r>
          </a:p>
        </p:txBody>
      </p:sp>
      <p:sp>
        <p:nvSpPr>
          <p:cNvPr id="133" name="텍스트 상자 132"/>
          <p:cNvSpPr txBox="1">
            <a:spLocks/>
          </p:cNvSpPr>
          <p:nvPr/>
        </p:nvSpPr>
        <p:spPr>
          <a:xfrm>
            <a:off x="5391733" y="3643234"/>
            <a:ext cx="1390125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0" name="텍스트 상자 139"/>
          <p:cNvSpPr txBox="1">
            <a:spLocks/>
          </p:cNvSpPr>
          <p:nvPr/>
        </p:nvSpPr>
        <p:spPr>
          <a:xfrm>
            <a:off x="5642599" y="2278550"/>
            <a:ext cx="888385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 획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1" name="텍스트 상자 140"/>
          <p:cNvSpPr txBox="1">
            <a:spLocks/>
          </p:cNvSpPr>
          <p:nvPr/>
        </p:nvSpPr>
        <p:spPr>
          <a:xfrm>
            <a:off x="5341236" y="2960891"/>
            <a:ext cx="1491113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sz="2400" b="1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마인드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2" name="텍스트 상자 141"/>
          <p:cNvSpPr txBox="1">
            <a:spLocks/>
          </p:cNvSpPr>
          <p:nvPr/>
        </p:nvSpPr>
        <p:spPr>
          <a:xfrm>
            <a:off x="5693098" y="4294780"/>
            <a:ext cx="787396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3" name="텍스트 상자 142"/>
          <p:cNvSpPr txBox="1">
            <a:spLocks/>
          </p:cNvSpPr>
          <p:nvPr/>
        </p:nvSpPr>
        <p:spPr>
          <a:xfrm>
            <a:off x="5408565" y="4915527"/>
            <a:ext cx="1356462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Diagram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6" name="도형 135"/>
          <p:cNvCxnSpPr/>
          <p:nvPr/>
        </p:nvCxnSpPr>
        <p:spPr>
          <a:xfrm>
            <a:off x="5019994" y="2849598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도형 136"/>
          <p:cNvCxnSpPr/>
          <p:nvPr/>
        </p:nvCxnSpPr>
        <p:spPr>
          <a:xfrm>
            <a:off x="5019994" y="3531942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도형 137"/>
          <p:cNvCxnSpPr/>
          <p:nvPr/>
        </p:nvCxnSpPr>
        <p:spPr>
          <a:xfrm>
            <a:off x="5019994" y="4214285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도형 138"/>
          <p:cNvCxnSpPr/>
          <p:nvPr/>
        </p:nvCxnSpPr>
        <p:spPr>
          <a:xfrm>
            <a:off x="5019994" y="4835033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도형 143"/>
          <p:cNvCxnSpPr/>
          <p:nvPr/>
        </p:nvCxnSpPr>
        <p:spPr>
          <a:xfrm>
            <a:off x="5019994" y="2167255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54" y="3547747"/>
            <a:ext cx="1943735" cy="2353311"/>
          </a:xfrm>
          <a:prstGeom prst="rect">
            <a:avLst/>
          </a:prstGeom>
          <a:noFill/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5905" y="3547747"/>
            <a:ext cx="1943735" cy="2353311"/>
          </a:xfrm>
          <a:prstGeom prst="rect">
            <a:avLst/>
          </a:prstGeom>
          <a:noFill/>
        </p:spPr>
      </p:pic>
      <p:cxnSp>
        <p:nvCxnSpPr>
          <p:cNvPr id="18" name="도형 138"/>
          <p:cNvCxnSpPr/>
          <p:nvPr/>
        </p:nvCxnSpPr>
        <p:spPr>
          <a:xfrm>
            <a:off x="5019994" y="5453614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도형 138"/>
          <p:cNvCxnSpPr/>
          <p:nvPr/>
        </p:nvCxnSpPr>
        <p:spPr>
          <a:xfrm>
            <a:off x="5019994" y="6086891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42"/>
          <p:cNvSpPr txBox="1">
            <a:spLocks/>
          </p:cNvSpPr>
          <p:nvPr/>
        </p:nvSpPr>
        <p:spPr>
          <a:xfrm>
            <a:off x="5341240" y="5548673"/>
            <a:ext cx="1491114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화면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공용\Desktop\예솔\애니팡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829" y="1818217"/>
            <a:ext cx="8809567" cy="4104216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텍스트 상자 167"/>
          <p:cNvSpPr txBox="1">
            <a:spLocks/>
          </p:cNvSpPr>
          <p:nvPr/>
        </p:nvSpPr>
        <p:spPr>
          <a:xfrm>
            <a:off x="3815508" y="6444824"/>
            <a:ext cx="8755595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7987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승부욕을 자극하여 재미와 중독성을 증가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200" u="sng" dirty="0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http://www.futurekorea.co.kr/news/articleView.html?idxno=35527</a:t>
            </a:r>
            <a:endParaRPr lang="ko-KR" altLang="en-US" sz="1200" u="sng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869885" y="5446184"/>
            <a:ext cx="63493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애니팡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147"/>
          <p:cNvSpPr>
            <a:spLocks/>
          </p:cNvSpPr>
          <p:nvPr/>
        </p:nvSpPr>
        <p:spPr>
          <a:xfrm>
            <a:off x="332743" y="126829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23" name="도형 1038"/>
          <p:cNvSpPr>
            <a:spLocks/>
          </p:cNvSpPr>
          <p:nvPr/>
        </p:nvSpPr>
        <p:spPr>
          <a:xfrm>
            <a:off x="3966990" y="90531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1039"/>
          <p:cNvSpPr txBox="1">
            <a:spLocks/>
          </p:cNvSpPr>
          <p:nvPr/>
        </p:nvSpPr>
        <p:spPr>
          <a:xfrm>
            <a:off x="4351027" y="103746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카트라이더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러쉬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플러스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001635" y="2082497"/>
            <a:ext cx="10182931" cy="2285056"/>
            <a:chOff x="562181" y="1470354"/>
            <a:chExt cx="8015288" cy="1798637"/>
          </a:xfrm>
        </p:grpSpPr>
        <p:pic>
          <p:nvPicPr>
            <p:cNvPr id="5125" name="Picture 5" descr="C:\Users\공용\Desktop\예솔\카트라이더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81" y="1470354"/>
              <a:ext cx="8015288" cy="1798637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7798172" y="1916367"/>
              <a:ext cx="358140" cy="838200"/>
            </a:xfrm>
            <a:prstGeom prst="roundRect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2032000" y="4806291"/>
          <a:ext cx="8128000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174877" y="5426878"/>
            <a:ext cx="3781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승부욕을 자극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하는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짧은 플레이 타임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92919" y="486836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1732" y="5418695"/>
            <a:ext cx="3182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유저가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10-20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대에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집중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0000" y="486836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단점</a:t>
            </a:r>
          </a:p>
        </p:txBody>
      </p:sp>
      <p:sp>
        <p:nvSpPr>
          <p:cNvPr id="17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공용\Desktop\예솔\카트라이더-기사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2"/>
          <a:stretch/>
        </p:blipFill>
        <p:spPr bwMode="auto">
          <a:xfrm>
            <a:off x="2176357" y="1720217"/>
            <a:ext cx="7821083" cy="4584700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텍스트 상자 163"/>
          <p:cNvSpPr txBox="1">
            <a:spLocks/>
          </p:cNvSpPr>
          <p:nvPr/>
        </p:nvSpPr>
        <p:spPr>
          <a:xfrm>
            <a:off x="6545587" y="6360132"/>
            <a:ext cx="883602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7987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손안에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 즐기는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카트의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재미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https://game.donga.com/95213/</a:t>
            </a:r>
            <a:endParaRPr lang="ko-KR" altLang="en-US" sz="1200" u="sng" dirty="0">
              <a:solidFill>
                <a:srgbClr val="0563C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카트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플레이타임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https://n.news.naver.com/article/018/0004658177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905760" y="5557515"/>
            <a:ext cx="70002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35842" y="5880097"/>
            <a:ext cx="26003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도형 1038"/>
          <p:cNvSpPr>
            <a:spLocks/>
          </p:cNvSpPr>
          <p:nvPr/>
        </p:nvSpPr>
        <p:spPr>
          <a:xfrm>
            <a:off x="3966990" y="90531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1039"/>
          <p:cNvSpPr txBox="1">
            <a:spLocks/>
          </p:cNvSpPr>
          <p:nvPr/>
        </p:nvSpPr>
        <p:spPr>
          <a:xfrm>
            <a:off x="4351027" y="103746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카트라이더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러쉬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플러스</a:t>
            </a:r>
          </a:p>
        </p:txBody>
      </p:sp>
      <p:sp>
        <p:nvSpPr>
          <p:cNvPr id="10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표 163"/>
          <p:cNvGraphicFramePr>
            <a:graphicFrameLocks noGrp="1"/>
          </p:cNvGraphicFramePr>
          <p:nvPr/>
        </p:nvGraphicFramePr>
        <p:xfrm>
          <a:off x="649299" y="1182426"/>
          <a:ext cx="10893403" cy="4649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2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6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2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2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38379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1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벤치마킹</a:t>
                      </a:r>
                      <a:endParaRPr lang="ko-KR" altLang="en-US" sz="21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5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모두의 </a:t>
                      </a:r>
                      <a:r>
                        <a:rPr lang="ko-KR" sz="25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마블</a:t>
                      </a:r>
                      <a:endParaRPr lang="ko-KR" altLang="en-US" sz="25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500" b="1" i="0" kern="120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애니팡</a:t>
                      </a:r>
                      <a:endParaRPr lang="ko-KR" altLang="en-US" sz="25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카트라이더</a:t>
                      </a:r>
                      <a:endParaRPr lang="en-US" altLang="ko-KR" sz="24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4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러쉬</a:t>
                      </a:r>
                      <a:r>
                        <a:rPr lang="ko-KR" altLang="en-US" sz="24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플러스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41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장점</a:t>
                      </a:r>
                      <a:endParaRPr lang="ko-KR" altLang="en-US" sz="2000" b="0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sz="2100" b="0" i="0" kern="120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간단한 게임방법</a:t>
                      </a:r>
                      <a:endParaRPr lang="ko-KR" altLang="en-US" sz="2100" b="0" i="0" kern="1200" dirty="0">
                        <a:solidFill>
                          <a:srgbClr val="E6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랭킹 시스템</a:t>
                      </a:r>
                      <a:r>
                        <a:rPr lang="ko-KR" sz="20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을 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통한</a:t>
                      </a:r>
                      <a:endParaRPr lang="en-US" altLang="ko-KR" sz="2000" b="0" i="0" kern="1200" dirty="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승부욕</a:t>
                      </a:r>
                      <a:r>
                        <a:rPr lang="en-US" alt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자극</a:t>
                      </a:r>
                      <a:endParaRPr lang="ko-KR" altLang="en-US" sz="2000" b="0" i="0" kern="1200" dirty="0">
                        <a:solidFill>
                          <a:srgbClr val="E6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승부욕을 자극</a:t>
                      </a:r>
                      <a:r>
                        <a:rPr lang="ko-KR" altLang="en-US" sz="20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하는</a:t>
                      </a:r>
                      <a:endParaRPr lang="en-US" altLang="ko-KR" sz="2000" b="0" i="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 err="1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아이템전</a:t>
                      </a:r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</a:t>
                      </a: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짧은 플레이 타임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2451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단점</a:t>
                      </a:r>
                      <a:endParaRPr lang="ko-KR" altLang="en-US" sz="2000" b="0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lang="ko-KR" altLang="en-US" sz="2100" b="0" i="0" kern="1200">
                          <a:solidFill>
                            <a:srgbClr val="00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긴 플레이 시간</a:t>
                      </a:r>
                      <a:endParaRPr lang="ko-KR" altLang="en-US" sz="2100" b="0" i="0" kern="1200" dirty="0">
                        <a:solidFill>
                          <a:srgbClr val="00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빠른 게임 진행으로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중장년층의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적응이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쉽지 않음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 유저가 </a:t>
                      </a:r>
                      <a:r>
                        <a:rPr lang="en-US" altLang="ko-KR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10-20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대에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집중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5" name="텍스트 상자 164"/>
          <p:cNvSpPr txBox="1">
            <a:spLocks/>
          </p:cNvSpPr>
          <p:nvPr/>
        </p:nvSpPr>
        <p:spPr>
          <a:xfrm>
            <a:off x="5553100" y="6214168"/>
            <a:ext cx="7310125" cy="600213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모두의마블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게임플레이시간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067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https://game.donga.com/64037/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카트라이더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유저 연령층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067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http://www.gameand.co.kr/news/articleView.html?idxno=7343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애니팡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시간제한 방식의 단점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http://www.businesspost.co.kr/BP?command=naver&amp;num=18097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90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3827435" y="1683115"/>
            <a:ext cx="4537128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중점개발내용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도형 147"/>
          <p:cNvSpPr>
            <a:spLocks/>
          </p:cNvSpPr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17713" y="1372526"/>
            <a:ext cx="8864350" cy="4840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# </a:t>
            </a:r>
            <a:r>
              <a:rPr lang="ko-KR" altLang="en-US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다양한 연령층이 할 수 있는 간단한 플레이</a:t>
            </a:r>
          </a:p>
          <a:p>
            <a:pPr marL="380990" indent="-38099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뿌요</a:t>
            </a:r>
            <a:r>
              <a:rPr lang="en-US" altLang="ko-KR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젤리</a:t>
            </a:r>
            <a:r>
              <a:rPr lang="en-US" altLang="ko-KR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색상이 같으면 폭발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하여 점수 획득 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80990" indent="-380990">
              <a:lnSpc>
                <a:spcPct val="150000"/>
              </a:lnSpc>
              <a:buFontTx/>
              <a:buChar char="-"/>
            </a:pP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# </a:t>
            </a:r>
            <a:r>
              <a:rPr lang="ko-KR" altLang="en-US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아이템 모드와 랭킹 시스템 </a:t>
            </a:r>
          </a:p>
          <a:p>
            <a:pPr marL="380990" indent="-38099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아이템을 이용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상대 유저를 공격하여 승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패 결정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80990" indent="-38099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플레이를 통해 얻은 점수로 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랭킹을 비교하여 승부욕 유발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# </a:t>
            </a:r>
            <a:r>
              <a:rPr lang="ko-KR" altLang="en-US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적당한 플레이 타임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시작 후 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30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 마다 속도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UP,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 안에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점수가 높은 유저가 승리</a:t>
            </a:r>
          </a:p>
        </p:txBody>
      </p:sp>
      <p:sp>
        <p:nvSpPr>
          <p:cNvPr id="6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322666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89472" y="155889"/>
            <a:ext cx="212988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중점개발내용</a:t>
            </a:r>
          </a:p>
        </p:txBody>
      </p:sp>
    </p:spTree>
    <p:extLst>
      <p:ext uri="{BB962C8B-B14F-4D97-AF65-F5344CB8AC3E}">
        <p14:creationId xmlns:p14="http://schemas.microsoft.com/office/powerpoint/2010/main" val="225954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34695" y="1683115"/>
            <a:ext cx="3922609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마인드맵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>
            <a:spLocks/>
          </p:cNvSpPr>
          <p:nvPr/>
        </p:nvSpPr>
        <p:spPr>
          <a:xfrm>
            <a:off x="587376" y="1397001"/>
            <a:ext cx="11050907" cy="509714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cxnSp>
        <p:nvCxnSpPr>
          <p:cNvPr id="164" name="도형 163"/>
          <p:cNvCxnSpPr/>
          <p:nvPr/>
        </p:nvCxnSpPr>
        <p:spPr>
          <a:xfrm>
            <a:off x="6108066" y="3120390"/>
            <a:ext cx="1271" cy="45402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도형 165"/>
          <p:cNvSpPr>
            <a:spLocks/>
          </p:cNvSpPr>
          <p:nvPr/>
        </p:nvSpPr>
        <p:spPr>
          <a:xfrm>
            <a:off x="5356860" y="3571875"/>
            <a:ext cx="1501776" cy="548005"/>
          </a:xfrm>
          <a:prstGeom prst="roundRect">
            <a:avLst/>
          </a:prstGeom>
          <a:solidFill>
            <a:srgbClr val="FEE3BE"/>
          </a:solidFill>
          <a:ln w="44450" cap="flat" cmpd="sng">
            <a:solidFill>
              <a:srgbClr val="FC93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 b="1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167" name="텍스트 상자 166"/>
          <p:cNvSpPr txBox="1">
            <a:spLocks/>
          </p:cNvSpPr>
          <p:nvPr/>
        </p:nvSpPr>
        <p:spPr>
          <a:xfrm>
            <a:off x="5423591" y="3649884"/>
            <a:ext cx="1368323" cy="49244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0000"/>
                </a:solidFill>
                <a:latin typeface="나눔스퀘어 ExtraBold" charset="0"/>
                <a:ea typeface="나눔스퀘어 ExtraBold" charset="0"/>
              </a:rPr>
              <a:t>젤리젤리</a:t>
            </a:r>
            <a:endParaRPr lang="ko-KR" altLang="en-US" sz="2400" b="1" dirty="0">
              <a:solidFill>
                <a:srgbClr val="000000"/>
              </a:solidFill>
              <a:latin typeface="나눔스퀘어 ExtraBold" charset="0"/>
              <a:ea typeface="나눔스퀘어 ExtraBold" charset="0"/>
            </a:endParaRPr>
          </a:p>
        </p:txBody>
      </p:sp>
      <p:cxnSp>
        <p:nvCxnSpPr>
          <p:cNvPr id="168" name="도형 167"/>
          <p:cNvCxnSpPr/>
          <p:nvPr/>
        </p:nvCxnSpPr>
        <p:spPr>
          <a:xfrm>
            <a:off x="6858002" y="4087496"/>
            <a:ext cx="429895" cy="29654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도형 168"/>
          <p:cNvCxnSpPr/>
          <p:nvPr/>
        </p:nvCxnSpPr>
        <p:spPr>
          <a:xfrm flipH="1">
            <a:off x="5017135" y="4087496"/>
            <a:ext cx="340995" cy="29654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도형 169"/>
          <p:cNvCxnSpPr/>
          <p:nvPr/>
        </p:nvCxnSpPr>
        <p:spPr>
          <a:xfrm flipH="1" flipV="1">
            <a:off x="5132706" y="2422526"/>
            <a:ext cx="525145" cy="14541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도형 171"/>
          <p:cNvSpPr>
            <a:spLocks/>
          </p:cNvSpPr>
          <p:nvPr/>
        </p:nvSpPr>
        <p:spPr>
          <a:xfrm>
            <a:off x="4003675" y="1986280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3" name="텍스트 상자 172"/>
          <p:cNvSpPr txBox="1">
            <a:spLocks/>
          </p:cNvSpPr>
          <p:nvPr/>
        </p:nvSpPr>
        <p:spPr>
          <a:xfrm>
            <a:off x="4123538" y="2057450"/>
            <a:ext cx="961161" cy="574644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온 </a:t>
            </a:r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가족이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함께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74" name="도형 173"/>
          <p:cNvCxnSpPr/>
          <p:nvPr/>
        </p:nvCxnSpPr>
        <p:spPr>
          <a:xfrm flipH="1">
            <a:off x="6558916" y="2422526"/>
            <a:ext cx="513715" cy="14541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도형 175"/>
          <p:cNvSpPr>
            <a:spLocks/>
          </p:cNvSpPr>
          <p:nvPr/>
        </p:nvSpPr>
        <p:spPr>
          <a:xfrm>
            <a:off x="6986905" y="1978660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7" name="텍스트 상자 176"/>
          <p:cNvSpPr txBox="1">
            <a:spLocks/>
          </p:cNvSpPr>
          <p:nvPr/>
        </p:nvSpPr>
        <p:spPr>
          <a:xfrm>
            <a:off x="7202533" y="2032198"/>
            <a:ext cx="751167" cy="574644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간단한</a:t>
            </a:r>
            <a: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/>
            </a:r>
            <a:b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</a:br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플레이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grpSp>
        <p:nvGrpSpPr>
          <p:cNvPr id="178" name="그룹 177"/>
          <p:cNvGrpSpPr/>
          <p:nvPr/>
        </p:nvGrpSpPr>
        <p:grpSpPr>
          <a:xfrm>
            <a:off x="5467986" y="2471420"/>
            <a:ext cx="1279525" cy="675878"/>
            <a:chOff x="5467985" y="2471420"/>
            <a:chExt cx="1279525" cy="675879"/>
          </a:xfrm>
        </p:grpSpPr>
        <p:sp>
          <p:nvSpPr>
            <p:cNvPr id="179" name="도형 178"/>
            <p:cNvSpPr>
              <a:spLocks/>
            </p:cNvSpPr>
            <p:nvPr/>
          </p:nvSpPr>
          <p:spPr>
            <a:xfrm>
              <a:off x="5467985" y="2471420"/>
              <a:ext cx="1279525" cy="649605"/>
            </a:xfrm>
            <a:prstGeom prst="ellipse">
              <a:avLst/>
            </a:prstGeom>
            <a:solidFill>
              <a:srgbClr val="FFF2A3"/>
            </a:solidFill>
            <a:ln w="31750" cap="flat" cmpd="sng">
              <a:solidFill>
                <a:srgbClr val="FCBC08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algn="ctr"/>
              <a:endParaRPr lang="ko-KR" altLang="en-US" sz="2400">
                <a:solidFill>
                  <a:srgbClr val="000000"/>
                </a:solidFill>
                <a:latin typeface="Cambria" charset="0"/>
                <a:ea typeface="Arial Unicode MS" charset="0"/>
              </a:endParaRPr>
            </a:p>
          </p:txBody>
        </p:sp>
        <p:sp>
          <p:nvSpPr>
            <p:cNvPr id="180" name="텍스트 상자 179"/>
            <p:cNvSpPr txBox="1">
              <a:spLocks/>
            </p:cNvSpPr>
            <p:nvPr/>
          </p:nvSpPr>
          <p:spPr>
            <a:xfrm>
              <a:off x="5704444" y="2531745"/>
              <a:ext cx="804066" cy="615554"/>
            </a:xfrm>
            <a:prstGeom prst="rect">
              <a:avLst/>
            </a:prstGeom>
            <a:noFill/>
          </p:spPr>
          <p:txBody>
            <a:bodyPr vert="horz" wrap="none" lIns="121920" tIns="60960" rIns="121920" bIns="60960" numCol="1" anchor="t">
              <a:spAutoFit/>
            </a:bodyPr>
            <a:lstStyle/>
            <a:p>
              <a:pPr algn="ctr"/>
              <a:r>
                <a:rPr sz="1600" dirty="0" err="1">
                  <a:solidFill>
                    <a:srgbClr val="000000"/>
                  </a:solidFill>
                  <a:latin typeface="나눔스퀘어 Bold" charset="0"/>
                  <a:ea typeface="나눔스퀘어 Bold" charset="0"/>
                </a:rPr>
                <a:t>다양한</a:t>
              </a:r>
              <a:endParaRPr lang="ko-KR" altLang="en-US" sz="1600" dirty="0">
                <a:solidFill>
                  <a:srgbClr val="000000"/>
                </a:solidFill>
                <a:latin typeface="나눔스퀘어 Bold" charset="0"/>
                <a:ea typeface="나눔스퀘어 Bold" charset="0"/>
              </a:endParaRPr>
            </a:p>
            <a:p>
              <a:pPr algn="ctr"/>
              <a:r>
                <a:rPr sz="1600" dirty="0" err="1">
                  <a:solidFill>
                    <a:srgbClr val="000000"/>
                  </a:solidFill>
                  <a:latin typeface="나눔스퀘어 Bold" charset="0"/>
                  <a:ea typeface="나눔스퀘어 Bold" charset="0"/>
                </a:rPr>
                <a:t>연령층</a:t>
              </a:r>
              <a:endParaRPr lang="ko-KR" altLang="en-US" sz="1600" dirty="0">
                <a:solidFill>
                  <a:srgbClr val="000000"/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cxnSp>
        <p:nvCxnSpPr>
          <p:cNvPr id="181" name="도형 180"/>
          <p:cNvCxnSpPr/>
          <p:nvPr/>
        </p:nvCxnSpPr>
        <p:spPr>
          <a:xfrm flipH="1" flipV="1">
            <a:off x="3628390" y="4158616"/>
            <a:ext cx="487045" cy="22542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도형 182"/>
          <p:cNvSpPr>
            <a:spLocks/>
          </p:cNvSpPr>
          <p:nvPr/>
        </p:nvSpPr>
        <p:spPr>
          <a:xfrm>
            <a:off x="2723515" y="3704589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4" name="텍스트 상자 183"/>
          <p:cNvSpPr txBox="1">
            <a:spLocks/>
          </p:cNvSpPr>
          <p:nvPr/>
        </p:nvSpPr>
        <p:spPr>
          <a:xfrm>
            <a:off x="2796032" y="3855770"/>
            <a:ext cx="1087797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랭킹시스템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85" name="도형 184"/>
          <p:cNvCxnSpPr/>
          <p:nvPr/>
        </p:nvCxnSpPr>
        <p:spPr>
          <a:xfrm>
            <a:off x="4565651" y="4936490"/>
            <a:ext cx="1271" cy="34734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도형 186"/>
          <p:cNvSpPr>
            <a:spLocks/>
          </p:cNvSpPr>
          <p:nvPr/>
        </p:nvSpPr>
        <p:spPr>
          <a:xfrm>
            <a:off x="3962400" y="5281295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8" name="텍스트 상자 187"/>
          <p:cNvSpPr txBox="1">
            <a:spLocks/>
          </p:cNvSpPr>
          <p:nvPr/>
        </p:nvSpPr>
        <p:spPr>
          <a:xfrm>
            <a:off x="4107060" y="5414402"/>
            <a:ext cx="919482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아이템전</a:t>
            </a:r>
            <a:endParaRPr lang="ko-KR" altLang="en-US" sz="1467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89" name="도형 188"/>
          <p:cNvCxnSpPr/>
          <p:nvPr/>
        </p:nvCxnSpPr>
        <p:spPr>
          <a:xfrm flipH="1">
            <a:off x="8170547" y="4230370"/>
            <a:ext cx="523875" cy="14668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그룹 189"/>
          <p:cNvGrpSpPr/>
          <p:nvPr/>
        </p:nvGrpSpPr>
        <p:grpSpPr>
          <a:xfrm>
            <a:off x="8515351" y="3704589"/>
            <a:ext cx="1202056" cy="615315"/>
            <a:chOff x="8515350" y="3704590"/>
            <a:chExt cx="1202055" cy="615315"/>
          </a:xfrm>
        </p:grpSpPr>
        <p:sp>
          <p:nvSpPr>
            <p:cNvPr id="191" name="도형 190"/>
            <p:cNvSpPr>
              <a:spLocks/>
            </p:cNvSpPr>
            <p:nvPr/>
          </p:nvSpPr>
          <p:spPr>
            <a:xfrm>
              <a:off x="8515350" y="3704590"/>
              <a:ext cx="1202055" cy="615315"/>
            </a:xfrm>
            <a:prstGeom prst="ellipse">
              <a:avLst/>
            </a:prstGeom>
            <a:solidFill>
              <a:srgbClr val="FFF9D5"/>
            </a:solidFill>
            <a:ln w="28575" cap="flat" cmpd="sng">
              <a:solidFill>
                <a:srgbClr val="FBE54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algn="ctr"/>
              <a:endParaRPr lang="ko-KR" altLang="en-US" sz="24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2" name="텍스트 상자 191"/>
            <p:cNvSpPr txBox="1">
              <a:spLocks/>
            </p:cNvSpPr>
            <p:nvPr/>
          </p:nvSpPr>
          <p:spPr>
            <a:xfrm>
              <a:off x="8864136" y="3879215"/>
              <a:ext cx="523541" cy="348878"/>
            </a:xfrm>
            <a:prstGeom prst="rect">
              <a:avLst/>
            </a:prstGeom>
            <a:noFill/>
          </p:spPr>
          <p:txBody>
            <a:bodyPr vert="horz" wrap="none" lIns="121920" tIns="60960" rIns="121920" bIns="60960" numCol="1" anchor="t">
              <a:spAutoFit/>
            </a:bodyPr>
            <a:lstStyle/>
            <a:p>
              <a:pPr algn="ctr"/>
              <a:r>
                <a:rPr sz="1467">
                  <a:solidFill>
                    <a:srgbClr val="000000"/>
                  </a:solidFill>
                  <a:latin typeface="나눔바른고딕" charset="0"/>
                  <a:ea typeface="나눔바른고딕" charset="0"/>
                </a:rPr>
                <a:t>5분</a:t>
              </a:r>
              <a:endParaRPr lang="ko-KR" altLang="en-US" sz="1467">
                <a:solidFill>
                  <a:srgbClr val="000000"/>
                </a:solidFill>
                <a:latin typeface="나눔바른고딕" charset="0"/>
                <a:ea typeface="나눔바른고딕" charset="0"/>
              </a:endParaRPr>
            </a:p>
          </p:txBody>
        </p:sp>
      </p:grpSp>
      <p:cxnSp>
        <p:nvCxnSpPr>
          <p:cNvPr id="193" name="도형 192"/>
          <p:cNvCxnSpPr/>
          <p:nvPr/>
        </p:nvCxnSpPr>
        <p:spPr>
          <a:xfrm>
            <a:off x="7738747" y="4936490"/>
            <a:ext cx="1271" cy="34734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도형 194"/>
          <p:cNvSpPr>
            <a:spLocks/>
          </p:cNvSpPr>
          <p:nvPr/>
        </p:nvSpPr>
        <p:spPr>
          <a:xfrm>
            <a:off x="7134861" y="5281295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6" name="텍스트 상자 195"/>
          <p:cNvSpPr txBox="1">
            <a:spLocks/>
          </p:cNvSpPr>
          <p:nvPr/>
        </p:nvSpPr>
        <p:spPr>
          <a:xfrm>
            <a:off x="7276151" y="5420263"/>
            <a:ext cx="919482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제한시간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98" name="도형 197"/>
          <p:cNvSpPr>
            <a:spLocks/>
          </p:cNvSpPr>
          <p:nvPr/>
        </p:nvSpPr>
        <p:spPr>
          <a:xfrm>
            <a:off x="7098666" y="4286884"/>
            <a:ext cx="1279525" cy="649605"/>
          </a:xfrm>
          <a:prstGeom prst="ellipse">
            <a:avLst/>
          </a:prstGeom>
          <a:solidFill>
            <a:srgbClr val="FFF2A3"/>
          </a:solidFill>
          <a:ln w="31750" cap="flat" cmpd="sng">
            <a:solidFill>
              <a:srgbClr val="FCBC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199" name="텍스트 상자 198"/>
          <p:cNvSpPr txBox="1">
            <a:spLocks/>
          </p:cNvSpPr>
          <p:nvPr/>
        </p:nvSpPr>
        <p:spPr>
          <a:xfrm>
            <a:off x="7329264" y="4333486"/>
            <a:ext cx="804066" cy="61555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플레이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타임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01" name="도형 200"/>
          <p:cNvSpPr>
            <a:spLocks/>
          </p:cNvSpPr>
          <p:nvPr/>
        </p:nvSpPr>
        <p:spPr>
          <a:xfrm>
            <a:off x="3926206" y="4286884"/>
            <a:ext cx="1279525" cy="649605"/>
          </a:xfrm>
          <a:prstGeom prst="ellipse">
            <a:avLst/>
          </a:prstGeom>
          <a:solidFill>
            <a:srgbClr val="FFF2A3"/>
          </a:solidFill>
          <a:ln w="31750" cap="flat" cmpd="sng">
            <a:solidFill>
              <a:srgbClr val="FCBC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202" name="텍스트 상자 201"/>
          <p:cNvSpPr txBox="1">
            <a:spLocks/>
          </p:cNvSpPr>
          <p:nvPr/>
        </p:nvSpPr>
        <p:spPr>
          <a:xfrm>
            <a:off x="4153631" y="4327625"/>
            <a:ext cx="804066" cy="61555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승부욕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자극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마인드맵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3573948" y="1698478"/>
            <a:ext cx="5044104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208895" y="1766399"/>
            <a:ext cx="3774210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요구사항 정의서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A71D7E-A33A-47D6-B7BF-5F147FCFA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6196"/>
              </p:ext>
            </p:extLst>
          </p:nvPr>
        </p:nvGraphicFramePr>
        <p:xfrm>
          <a:off x="451261" y="1165274"/>
          <a:ext cx="11268721" cy="5372719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7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66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2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회원관리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로그인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 진입을 위한 필수 조건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pw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비회원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유저의 기본 정보를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DB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에 저장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pw,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54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을 잃어버릴 경우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회원가입정보를 이용하여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5425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PW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PW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을 잃어버릴 경우 회원가입정보를 이용하여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01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39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4359836" y="1683116"/>
            <a:ext cx="3472328" cy="3491768"/>
            <a:chOff x="4359836" y="1994492"/>
            <a:chExt cx="3472328" cy="3491768"/>
          </a:xfrm>
        </p:grpSpPr>
        <p:pic>
          <p:nvPicPr>
            <p:cNvPr id="20" name="그림 149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5009832" y="3132950"/>
              <a:ext cx="1943735" cy="2353311"/>
            </a:xfrm>
            <a:prstGeom prst="rect">
              <a:avLst/>
            </a:prstGeom>
            <a:noFill/>
          </p:spPr>
        </p:pic>
        <p:grpSp>
          <p:nvGrpSpPr>
            <p:cNvPr id="23" name="그룹 22"/>
            <p:cNvGrpSpPr/>
            <p:nvPr/>
          </p:nvGrpSpPr>
          <p:grpSpPr>
            <a:xfrm>
              <a:off x="4359836" y="1994492"/>
              <a:ext cx="3472327" cy="997852"/>
              <a:chOff x="332742" y="173989"/>
              <a:chExt cx="3472327" cy="997852"/>
            </a:xfrm>
          </p:grpSpPr>
          <p:sp>
            <p:nvSpPr>
              <p:cNvPr id="21" name="도형 155"/>
              <p:cNvSpPr/>
              <p:nvPr/>
            </p:nvSpPr>
            <p:spPr>
              <a:xfrm>
                <a:off x="332742" y="173989"/>
                <a:ext cx="3472327" cy="997852"/>
              </a:xfrm>
              <a:prstGeom prst="ribbon2">
                <a:avLst>
                  <a:gd name="adj1" fmla="val 18403"/>
                  <a:gd name="adj2" fmla="val 75000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 defTabSz="507987">
                  <a:defRPr/>
                </a:pPr>
                <a:endParaRPr lang="ko-KR" altLang="en-US" sz="2400">
                  <a:latin typeface="맑은 고딕"/>
                  <a:ea typeface="맑은 고딕"/>
                </a:endParaRPr>
              </a:p>
            </p:txBody>
          </p:sp>
          <p:sp>
            <p:nvSpPr>
              <p:cNvPr id="22" name="텍스트 상자 153"/>
              <p:cNvSpPr txBox="1"/>
              <p:nvPr/>
            </p:nvSpPr>
            <p:spPr>
              <a:xfrm>
                <a:off x="1168452" y="257272"/>
                <a:ext cx="1800907" cy="670463"/>
              </a:xfrm>
              <a:prstGeom prst="rect">
                <a:avLst/>
              </a:prstGeom>
              <a:noFill/>
            </p:spPr>
            <p:txBody>
              <a:bodyPr vert="horz" wrap="square" lIns="121920" tIns="60960" rIns="121920" bIns="60960" anchor="t">
                <a:spAutoFit/>
              </a:bodyPr>
              <a:lstStyle/>
              <a:p>
                <a:pPr algn="ctr" defTabSz="507987">
                  <a:defRPr/>
                </a:pPr>
                <a:r>
                  <a:rPr lang="ko-KR" altLang="en-US" sz="3600" b="1">
                    <a:latin typeface="HY헤드라인M"/>
                    <a:ea typeface="HY헤드라인M"/>
                  </a:rPr>
                  <a:t>배경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6C8872-A259-49B0-A91F-2FD944E31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4873"/>
              </p:ext>
            </p:extLst>
          </p:nvPr>
        </p:nvGraphicFramePr>
        <p:xfrm>
          <a:off x="451261" y="1165273"/>
          <a:ext cx="11268721" cy="4799636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7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66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접속유저 리스트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실시간</a:t>
                      </a:r>
                      <a:r>
                        <a:rPr lang="ko-KR" altLang="en-US" sz="1600" kern="0" spc="0" baseline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로비 접속 유저 리스트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로그인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유저채팅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5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로비에 접속한 유저간 소통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 랭킹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플레이를 통해 얻은 점수비교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Score, Rank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게임방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입장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게임방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만들기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생성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906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40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6C8872-A259-49B0-A91F-2FD944E31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188959"/>
              </p:ext>
            </p:extLst>
          </p:nvPr>
        </p:nvGraphicFramePr>
        <p:xfrm>
          <a:off x="461639" y="1769280"/>
          <a:ext cx="11268721" cy="3438896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7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준비 하기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방장에 있는 유저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2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명이 준비 완료 시 게임 시작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준비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취소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USER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준비 취소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준비 버튼 활성화 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3736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 나가기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USER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가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방에서 퇴장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방장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퇴장시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방 삭제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상대 유저는 로비로 </a:t>
                      </a: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진입</a:t>
                      </a: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로비진입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381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2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 dirty="0">
                <a:latin typeface="HY헤드라인M"/>
                <a:ea typeface="HY헤드라인M"/>
              </a:rPr>
              <a:t>요구사항 정의서</a:t>
            </a:r>
          </a:p>
        </p:txBody>
      </p:sp>
      <p:graphicFrame>
        <p:nvGraphicFramePr>
          <p:cNvPr id="51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306270"/>
              </p:ext>
            </p:extLst>
          </p:nvPr>
        </p:nvGraphicFramePr>
        <p:xfrm>
          <a:off x="474165" y="1246915"/>
          <a:ext cx="11265663" cy="5014530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45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움직임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↑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 </a:t>
                      </a:r>
                      <a:r>
                        <a:rPr lang="en-US" altLang="ko-KR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시계방향 </a:t>
                      </a:r>
                      <a:r>
                        <a:rPr lang="en-US" altLang="ko-KR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90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도 회전</a:t>
                      </a:r>
                      <a:endParaRPr lang="en-US" altLang="ko-KR" sz="1600" b="0" kern="0" spc="0" baseline="0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→ </a:t>
                      </a:r>
                      <a:r>
                        <a:rPr lang="en-US" altLang="ko-KR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오른쪽 이동</a:t>
                      </a:r>
                      <a:endParaRPr lang="en-US" altLang="ko-KR" sz="1600" b="0" kern="0" spc="0" baseline="0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← </a:t>
                      </a:r>
                      <a:r>
                        <a:rPr lang="en-US" altLang="ko-KR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왼쪽 이동</a:t>
                      </a:r>
                      <a:endParaRPr lang="en-US" altLang="ko-KR" sz="1600" b="0" kern="0" spc="0" baseline="0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↓ </a:t>
                      </a:r>
                      <a:r>
                        <a:rPr lang="en-US" altLang="ko-KR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아래로 이동</a:t>
                      </a:r>
                      <a:endParaRPr lang="ko-KR" altLang="en-US" sz="1600" b="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키조작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64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같은 색상의 블록이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개 이상 모이면 폭발하여 점수와 아이템 획득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키조작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5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블록 중 아이템 블록이 랜덤 생성되어 폭발 시 상대편 게임 화면</a:t>
                      </a: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고정 블록 생성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아이템 </a:t>
                      </a: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518B60-F306-4279-B310-B420A90C4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060263"/>
              </p:ext>
            </p:extLst>
          </p:nvPr>
        </p:nvGraphicFramePr>
        <p:xfrm>
          <a:off x="461639" y="1860690"/>
          <a:ext cx="11268721" cy="3052496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7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속도 증가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5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시작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게임 시작 후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30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초마다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속도 증가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플레이 타임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 점수 획득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종료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게임 플레이 동안 획득한 점수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종료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3736"/>
                  </a:ext>
                </a:extLst>
              </a:tr>
              <a:tr h="4157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종료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게임진행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블록이 게임 화면 </a:t>
                      </a:r>
                      <a:r>
                        <a:rPr lang="ko-KR" altLang="en-US" sz="1600" b="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상단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까지 쌓이면 게임 패배 및 종료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게임진행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622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39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3205238" y="1698478"/>
            <a:ext cx="5781524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3794096" y="1766399"/>
            <a:ext cx="460380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Usecase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71503" y="1412878"/>
            <a:ext cx="11050271" cy="46056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en-US" altLang="ko-KR" sz="2400">
                <a:latin typeface="맑은 고딕"/>
                <a:ea typeface="맑은 고딕"/>
              </a:rPr>
              <a:t> </a:t>
            </a: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1390775" y="3064874"/>
            <a:ext cx="821406" cy="1252073"/>
            <a:chOff x="1147812" y="2643059"/>
            <a:chExt cx="1622425" cy="2547620"/>
          </a:xfrm>
        </p:grpSpPr>
        <p:grpSp>
          <p:nvGrpSpPr>
            <p:cNvPr id="93" name="그룹 92"/>
            <p:cNvGrpSpPr/>
            <p:nvPr/>
          </p:nvGrpSpPr>
          <p:grpSpPr>
            <a:xfrm>
              <a:off x="1147812" y="2643059"/>
              <a:ext cx="1622425" cy="2547620"/>
              <a:chOff x="1147812" y="2735929"/>
              <a:chExt cx="1622425" cy="2547620"/>
            </a:xfrm>
          </p:grpSpPr>
          <p:sp>
            <p:nvSpPr>
              <p:cNvPr id="167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68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169" name="텍스트 상자 168"/>
            <p:cNvSpPr txBox="1"/>
            <p:nvPr/>
          </p:nvSpPr>
          <p:spPr>
            <a:xfrm>
              <a:off x="1237190" y="4411849"/>
              <a:ext cx="1389167" cy="609325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24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24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35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6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 dirty="0" err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</a:t>
            </a:r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 Diagram</a:t>
            </a:r>
          </a:p>
        </p:txBody>
      </p:sp>
      <p:sp>
        <p:nvSpPr>
          <p:cNvPr id="37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8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로그인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2291952" y="2576070"/>
            <a:ext cx="8527884" cy="2214079"/>
            <a:chOff x="1596627" y="2539038"/>
            <a:chExt cx="8527884" cy="2214079"/>
          </a:xfrm>
        </p:grpSpPr>
        <p:sp>
          <p:nvSpPr>
            <p:cNvPr id="184" name="도형 183"/>
            <p:cNvSpPr/>
            <p:nvPr/>
          </p:nvSpPr>
          <p:spPr>
            <a:xfrm>
              <a:off x="1596627" y="3318397"/>
              <a:ext cx="1597025" cy="32829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로그인 화면</a:t>
              </a:r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3193651" y="2539038"/>
              <a:ext cx="6930860" cy="2214079"/>
              <a:chOff x="3193651" y="2539038"/>
              <a:chExt cx="6930860" cy="2214079"/>
            </a:xfrm>
          </p:grpSpPr>
          <p:cxnSp>
            <p:nvCxnSpPr>
              <p:cNvPr id="171" name="도형 170"/>
              <p:cNvCxnSpPr>
                <a:stCxn id="56" idx="3"/>
                <a:endCxn id="177" idx="1"/>
              </p:cNvCxnSpPr>
              <p:nvPr/>
            </p:nvCxnSpPr>
            <p:spPr>
              <a:xfrm flipV="1">
                <a:off x="8151140" y="2697471"/>
                <a:ext cx="265856" cy="887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도형 171"/>
              <p:cNvCxnSpPr>
                <a:stCxn id="182" idx="3"/>
                <a:endCxn id="183" idx="1"/>
              </p:cNvCxnSpPr>
              <p:nvPr/>
            </p:nvCxnSpPr>
            <p:spPr>
              <a:xfrm flipV="1">
                <a:off x="6788292" y="3256944"/>
                <a:ext cx="225227" cy="7239"/>
              </a:xfrm>
              <a:prstGeom prst="lin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도형 172"/>
              <p:cNvCxnSpPr>
                <a:stCxn id="180" idx="1"/>
                <a:endCxn id="184" idx="3"/>
              </p:cNvCxnSpPr>
              <p:nvPr/>
            </p:nvCxnSpPr>
            <p:spPr>
              <a:xfrm>
                <a:off x="3193652" y="2712285"/>
                <a:ext cx="0" cy="770260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도형 173"/>
              <p:cNvCxnSpPr/>
              <p:nvPr/>
            </p:nvCxnSpPr>
            <p:spPr>
              <a:xfrm flipH="1" flipV="1">
                <a:off x="3193651" y="3538667"/>
                <a:ext cx="276897" cy="5348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도형 174"/>
              <p:cNvCxnSpPr>
                <a:stCxn id="180" idx="3"/>
                <a:endCxn id="176" idx="1"/>
              </p:cNvCxnSpPr>
              <p:nvPr/>
            </p:nvCxnSpPr>
            <p:spPr>
              <a:xfrm>
                <a:off x="4901167" y="2712285"/>
                <a:ext cx="179610" cy="0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도형 175"/>
              <p:cNvSpPr/>
              <p:nvPr/>
            </p:nvSpPr>
            <p:spPr>
              <a:xfrm>
                <a:off x="5080777" y="2553852"/>
                <a:ext cx="1551291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개인정보 입력</a:t>
                </a:r>
              </a:p>
            </p:txBody>
          </p:sp>
          <p:sp>
            <p:nvSpPr>
              <p:cNvPr id="177" name="도형 176"/>
              <p:cNvSpPr/>
              <p:nvPr/>
            </p:nvSpPr>
            <p:spPr>
              <a:xfrm>
                <a:off x="8416996" y="2539038"/>
                <a:ext cx="1707515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 가입 완료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cxnSp>
            <p:nvCxnSpPr>
              <p:cNvPr id="178" name="도형 177"/>
              <p:cNvCxnSpPr>
                <a:stCxn id="181" idx="3"/>
                <a:endCxn id="186" idx="1"/>
              </p:cNvCxnSpPr>
              <p:nvPr/>
            </p:nvCxnSpPr>
            <p:spPr>
              <a:xfrm>
                <a:off x="4914532" y="3538667"/>
                <a:ext cx="193641" cy="312768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도형 179"/>
              <p:cNvSpPr/>
              <p:nvPr/>
            </p:nvSpPr>
            <p:spPr>
              <a:xfrm>
                <a:off x="3193652" y="2553852"/>
                <a:ext cx="1707515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 가입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1" name="도형 180"/>
              <p:cNvSpPr/>
              <p:nvPr/>
            </p:nvSpPr>
            <p:spPr>
              <a:xfrm>
                <a:off x="3483914" y="3380234"/>
                <a:ext cx="1430618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2" name="도형 181"/>
              <p:cNvSpPr/>
              <p:nvPr/>
            </p:nvSpPr>
            <p:spPr>
              <a:xfrm>
                <a:off x="5080777" y="3105115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 성공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3" name="도형 182"/>
              <p:cNvSpPr/>
              <p:nvPr/>
            </p:nvSpPr>
            <p:spPr>
              <a:xfrm>
                <a:off x="7013519" y="3086737"/>
                <a:ext cx="1707515" cy="340414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로비 진입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6" name="도형 185"/>
              <p:cNvSpPr/>
              <p:nvPr/>
            </p:nvSpPr>
            <p:spPr>
              <a:xfrm>
                <a:off x="5108173" y="3692367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 실패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cxnSp>
            <p:nvCxnSpPr>
              <p:cNvPr id="188" name="도형 187"/>
              <p:cNvCxnSpPr>
                <a:stCxn id="182" idx="1"/>
                <a:endCxn id="181" idx="3"/>
              </p:cNvCxnSpPr>
              <p:nvPr/>
            </p:nvCxnSpPr>
            <p:spPr>
              <a:xfrm flipH="1">
                <a:off x="4914532" y="3264183"/>
                <a:ext cx="166245" cy="27448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도형 172"/>
              <p:cNvCxnSpPr>
                <a:stCxn id="27" idx="1"/>
                <a:endCxn id="184" idx="3"/>
              </p:cNvCxnSpPr>
              <p:nvPr/>
            </p:nvCxnSpPr>
            <p:spPr>
              <a:xfrm flipV="1">
                <a:off x="3193651" y="3482545"/>
                <a:ext cx="1" cy="102262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도형 170"/>
              <p:cNvCxnSpPr>
                <a:stCxn id="59" idx="3"/>
                <a:endCxn id="32" idx="1"/>
              </p:cNvCxnSpPr>
              <p:nvPr/>
            </p:nvCxnSpPr>
            <p:spPr>
              <a:xfrm>
                <a:off x="6912310" y="4505168"/>
                <a:ext cx="549965" cy="1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도형 174"/>
              <p:cNvCxnSpPr>
                <a:stCxn id="27" idx="3"/>
                <a:endCxn id="59" idx="1"/>
              </p:cNvCxnSpPr>
              <p:nvPr/>
            </p:nvCxnSpPr>
            <p:spPr>
              <a:xfrm flipV="1">
                <a:off x="4901166" y="4505168"/>
                <a:ext cx="303629" cy="1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도형 175"/>
              <p:cNvSpPr/>
              <p:nvPr/>
            </p:nvSpPr>
            <p:spPr>
              <a:xfrm>
                <a:off x="5204795" y="4257219"/>
                <a:ext cx="1707515" cy="495898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회원정보</a:t>
                </a:r>
              </a:p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일치 확인 성공</a:t>
                </a:r>
              </a:p>
            </p:txBody>
          </p:sp>
          <p:sp>
            <p:nvSpPr>
              <p:cNvPr id="27" name="도형 186"/>
              <p:cNvSpPr/>
              <p:nvPr/>
            </p:nvSpPr>
            <p:spPr>
              <a:xfrm>
                <a:off x="3193651" y="4346101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계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정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찾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기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32" name="도형 186"/>
              <p:cNvSpPr/>
              <p:nvPr/>
            </p:nvSpPr>
            <p:spPr>
              <a:xfrm>
                <a:off x="7462275" y="4346101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계정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찾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기</a:t>
                </a:r>
                <a:r>
                  <a:rPr 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완료</a:t>
                </a:r>
              </a:p>
            </p:txBody>
          </p:sp>
        </p:grpSp>
      </p:grpSp>
      <p:sp>
        <p:nvSpPr>
          <p:cNvPr id="56" name="도형 175"/>
          <p:cNvSpPr/>
          <p:nvPr/>
        </p:nvSpPr>
        <p:spPr>
          <a:xfrm>
            <a:off x="7468736" y="2580638"/>
            <a:ext cx="1377729" cy="325478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유효성 검사</a:t>
            </a:r>
          </a:p>
        </p:txBody>
      </p:sp>
      <p:cxnSp>
        <p:nvCxnSpPr>
          <p:cNvPr id="60" name="도형 174"/>
          <p:cNvCxnSpPr>
            <a:stCxn id="176" idx="3"/>
            <a:endCxn id="56" idx="1"/>
          </p:cNvCxnSpPr>
          <p:nvPr/>
        </p:nvCxnSpPr>
        <p:spPr>
          <a:xfrm flipV="1">
            <a:off x="7327393" y="2743377"/>
            <a:ext cx="141343" cy="5940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71182" y="1412876"/>
            <a:ext cx="11049636" cy="46050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1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2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</a:p>
        </p:txBody>
      </p:sp>
      <p:cxnSp>
        <p:nvCxnSpPr>
          <p:cNvPr id="173" name="도형 172"/>
          <p:cNvCxnSpPr>
            <a:stCxn id="187" idx="1"/>
            <a:endCxn id="195" idx="3"/>
          </p:cNvCxnSpPr>
          <p:nvPr/>
        </p:nvCxnSpPr>
        <p:spPr>
          <a:xfrm flipH="1">
            <a:off x="5434317" y="2536260"/>
            <a:ext cx="452755" cy="1259274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도형 173"/>
          <p:cNvCxnSpPr>
            <a:stCxn id="188" idx="1"/>
            <a:endCxn id="195" idx="3"/>
          </p:cNvCxnSpPr>
          <p:nvPr/>
        </p:nvCxnSpPr>
        <p:spPr>
          <a:xfrm flipH="1">
            <a:off x="5434317" y="3168217"/>
            <a:ext cx="452755" cy="627317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도형 174"/>
          <p:cNvCxnSpPr>
            <a:stCxn id="189" idx="1"/>
            <a:endCxn id="195" idx="3"/>
          </p:cNvCxnSpPr>
          <p:nvPr/>
        </p:nvCxnSpPr>
        <p:spPr>
          <a:xfrm flipH="1" flipV="1">
            <a:off x="5434317" y="3795534"/>
            <a:ext cx="452755" cy="14413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도형 175"/>
          <p:cNvCxnSpPr>
            <a:stCxn id="195" idx="3"/>
            <a:endCxn id="191" idx="1"/>
          </p:cNvCxnSpPr>
          <p:nvPr/>
        </p:nvCxnSpPr>
        <p:spPr>
          <a:xfrm>
            <a:off x="5434317" y="3795534"/>
            <a:ext cx="452755" cy="656143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도형 176"/>
          <p:cNvCxnSpPr>
            <a:stCxn id="192" idx="1"/>
            <a:endCxn id="195" idx="3"/>
          </p:cNvCxnSpPr>
          <p:nvPr/>
        </p:nvCxnSpPr>
        <p:spPr>
          <a:xfrm flipH="1" flipV="1">
            <a:off x="5434317" y="3795534"/>
            <a:ext cx="452755" cy="1297872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도형 186"/>
          <p:cNvSpPr/>
          <p:nvPr/>
        </p:nvSpPr>
        <p:spPr>
          <a:xfrm>
            <a:off x="5887072" y="2387600"/>
            <a:ext cx="1707515" cy="297319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랭킹 확인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8" name="도형 187"/>
          <p:cNvSpPr/>
          <p:nvPr/>
        </p:nvSpPr>
        <p:spPr>
          <a:xfrm>
            <a:off x="5887072" y="300978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 방 입장</a:t>
            </a:r>
            <a:r>
              <a:rPr 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 </a:t>
            </a: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하기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9" name="도형 188"/>
          <p:cNvSpPr/>
          <p:nvPr/>
        </p:nvSpPr>
        <p:spPr>
          <a:xfrm>
            <a:off x="5887072" y="365151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방 만들기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1" name="도형 190"/>
          <p:cNvSpPr/>
          <p:nvPr/>
        </p:nvSpPr>
        <p:spPr>
          <a:xfrm>
            <a:off x="5887072" y="429324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로비 </a:t>
            </a: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유저목록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2" name="도형 191"/>
          <p:cNvSpPr/>
          <p:nvPr/>
        </p:nvSpPr>
        <p:spPr>
          <a:xfrm>
            <a:off x="5887072" y="4934973"/>
            <a:ext cx="170370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채팅</a:t>
            </a:r>
          </a:p>
        </p:txBody>
      </p:sp>
      <p:sp>
        <p:nvSpPr>
          <p:cNvPr id="195" name="도형 194"/>
          <p:cNvSpPr/>
          <p:nvPr/>
        </p:nvSpPr>
        <p:spPr>
          <a:xfrm>
            <a:off x="3837292" y="3631386"/>
            <a:ext cx="1597025" cy="32829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로비화면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3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4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로비</a:t>
            </a:r>
          </a:p>
        </p:txBody>
      </p:sp>
      <p:sp>
        <p:nvSpPr>
          <p:cNvPr id="31" name="도형 170"/>
          <p:cNvSpPr/>
          <p:nvPr/>
        </p:nvSpPr>
        <p:spPr>
          <a:xfrm>
            <a:off x="7943230" y="2387600"/>
            <a:ext cx="1727807" cy="301320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전체 랭킹 확인</a:t>
            </a:r>
          </a:p>
        </p:txBody>
      </p:sp>
      <p:cxnSp>
        <p:nvCxnSpPr>
          <p:cNvPr id="32" name="도형 178"/>
          <p:cNvCxnSpPr>
            <a:stCxn id="187" idx="3"/>
            <a:endCxn id="31" idx="1"/>
          </p:cNvCxnSpPr>
          <p:nvPr/>
        </p:nvCxnSpPr>
        <p:spPr>
          <a:xfrm>
            <a:off x="7594587" y="2536260"/>
            <a:ext cx="348643" cy="2000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2302344" y="2938914"/>
            <a:ext cx="1182461" cy="2058929"/>
            <a:chOff x="1147812" y="2643059"/>
            <a:chExt cx="1622425" cy="2547620"/>
          </a:xfrm>
        </p:grpSpPr>
        <p:grpSp>
          <p:nvGrpSpPr>
            <p:cNvPr id="36" name="그룹 35"/>
            <p:cNvGrpSpPr/>
            <p:nvPr/>
          </p:nvGrpSpPr>
          <p:grpSpPr>
            <a:xfrm>
              <a:off x="1147812" y="2643059"/>
              <a:ext cx="1622425" cy="2547620"/>
              <a:chOff x="1147812" y="2735929"/>
              <a:chExt cx="1622425" cy="2547620"/>
            </a:xfrm>
          </p:grpSpPr>
          <p:sp>
            <p:nvSpPr>
              <p:cNvPr id="38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39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37" name="텍스트 상자 168"/>
            <p:cNvSpPr txBox="1"/>
            <p:nvPr/>
          </p:nvSpPr>
          <p:spPr>
            <a:xfrm>
              <a:off x="1237190" y="4411849"/>
              <a:ext cx="1389167" cy="609325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24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24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487282" y="1412875"/>
            <a:ext cx="11049636" cy="500221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9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0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 dirty="0" err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</a:t>
            </a:r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 Diagram</a:t>
            </a:r>
          </a:p>
        </p:txBody>
      </p:sp>
      <p:sp>
        <p:nvSpPr>
          <p:cNvPr id="41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5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게임방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712118" y="3244120"/>
            <a:ext cx="9638043" cy="1128376"/>
            <a:chOff x="2896285" y="4065041"/>
            <a:chExt cx="9638043" cy="1128376"/>
          </a:xfrm>
        </p:grpSpPr>
        <p:sp>
          <p:nvSpPr>
            <p:cNvPr id="43" name="도형 185"/>
            <p:cNvSpPr/>
            <p:nvPr/>
          </p:nvSpPr>
          <p:spPr>
            <a:xfrm>
              <a:off x="2896285" y="4432997"/>
              <a:ext cx="1720850" cy="39052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sz="1600" b="1" dirty="0" err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게임</a:t>
              </a:r>
              <a:r>
                <a:rPr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 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준비</a:t>
              </a:r>
              <a:r>
                <a:rPr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 </a:t>
              </a:r>
              <a:r>
                <a:rPr sz="1600" b="1" dirty="0" err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하기</a:t>
              </a:r>
              <a:endParaRPr lang="ko-KR" altLang="en-US" sz="1600" b="1" dirty="0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6" name="도형 187"/>
            <p:cNvSpPr/>
            <p:nvPr/>
          </p:nvSpPr>
          <p:spPr>
            <a:xfrm>
              <a:off x="10813478" y="4432993"/>
              <a:ext cx="1720850" cy="39052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게임방</a:t>
              </a:r>
              <a:r>
                <a:rPr 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 </a:t>
              </a:r>
              <a:r>
                <a:rPr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나가기</a:t>
              </a:r>
              <a:endPara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59" name="도형 189"/>
            <p:cNvCxnSpPr>
              <a:stCxn id="43" idx="3"/>
              <a:endCxn id="23" idx="1"/>
            </p:cNvCxnSpPr>
            <p:nvPr/>
          </p:nvCxnSpPr>
          <p:spPr>
            <a:xfrm flipV="1">
              <a:off x="4617135" y="4628259"/>
              <a:ext cx="163644" cy="1"/>
            </a:xfrm>
            <a:prstGeom prst="line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도형 190"/>
            <p:cNvSpPr/>
            <p:nvPr/>
          </p:nvSpPr>
          <p:spPr>
            <a:xfrm>
              <a:off x="6811851" y="4065041"/>
              <a:ext cx="1325479" cy="1128376"/>
            </a:xfrm>
            <a:prstGeom prst="rect">
              <a:avLst/>
            </a:prstGeom>
            <a:solidFill>
              <a:srgbClr val="FFFF00"/>
            </a:solidFill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 임 시 </a:t>
              </a:r>
              <a:r>
                <a:rPr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작</a:t>
              </a:r>
              <a:endParaRPr lang="en-US" sz="1600" b="1" dirty="0" smtClean="0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  <a:p>
              <a:pPr algn="ctr">
                <a:defRPr/>
              </a:pPr>
              <a:r>
                <a:rPr lang="en-US" altLang="ko-KR"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(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상세 설명 </a:t>
              </a:r>
              <a:r>
                <a:rPr lang="ko-KR" altLang="en-US" sz="1600" b="1" dirty="0" err="1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다음페이지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)</a:t>
              </a:r>
              <a:endParaRPr lang="ko-KR" altLang="en-US" sz="1600" b="1" dirty="0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</p:grpSp>
      <p:cxnSp>
        <p:nvCxnSpPr>
          <p:cNvPr id="66" name="도형 189"/>
          <p:cNvCxnSpPr>
            <a:stCxn id="60" idx="3"/>
            <a:endCxn id="44" idx="1"/>
          </p:cNvCxnSpPr>
          <p:nvPr/>
        </p:nvCxnSpPr>
        <p:spPr>
          <a:xfrm flipV="1">
            <a:off x="6953163" y="3807336"/>
            <a:ext cx="168340" cy="972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727474" y="3385435"/>
            <a:ext cx="863205" cy="1266574"/>
            <a:chOff x="1065484" y="2643067"/>
            <a:chExt cx="1744794" cy="2558164"/>
          </a:xfrm>
        </p:grpSpPr>
        <p:grpSp>
          <p:nvGrpSpPr>
            <p:cNvPr id="69" name="그룹 68"/>
            <p:cNvGrpSpPr/>
            <p:nvPr/>
          </p:nvGrpSpPr>
          <p:grpSpPr>
            <a:xfrm>
              <a:off x="1147810" y="2643067"/>
              <a:ext cx="1622425" cy="2547620"/>
              <a:chOff x="1147812" y="2735929"/>
              <a:chExt cx="1622425" cy="2547620"/>
            </a:xfrm>
          </p:grpSpPr>
          <p:sp>
            <p:nvSpPr>
              <p:cNvPr id="71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72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70" name="텍스트 상자 168"/>
            <p:cNvSpPr txBox="1"/>
            <p:nvPr/>
          </p:nvSpPr>
          <p:spPr>
            <a:xfrm>
              <a:off x="1065484" y="4411829"/>
              <a:ext cx="1744794" cy="78940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23" name="도형 190"/>
          <p:cNvSpPr/>
          <p:nvPr/>
        </p:nvSpPr>
        <p:spPr>
          <a:xfrm>
            <a:off x="3596612" y="3612075"/>
            <a:ext cx="1856267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상대방 준비 완료</a:t>
            </a:r>
          </a:p>
        </p:txBody>
      </p:sp>
      <p:cxnSp>
        <p:nvCxnSpPr>
          <p:cNvPr id="31" name="도형 189"/>
          <p:cNvCxnSpPr>
            <a:stCxn id="23" idx="3"/>
            <a:endCxn id="60" idx="1"/>
          </p:cNvCxnSpPr>
          <p:nvPr/>
        </p:nvCxnSpPr>
        <p:spPr>
          <a:xfrm>
            <a:off x="5452879" y="3807338"/>
            <a:ext cx="174805" cy="97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도형 187"/>
          <p:cNvSpPr/>
          <p:nvPr/>
        </p:nvSpPr>
        <p:spPr>
          <a:xfrm>
            <a:off x="8396355" y="3612073"/>
            <a:ext cx="919864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게임방</a:t>
            </a:r>
          </a:p>
        </p:txBody>
      </p:sp>
      <p:sp>
        <p:nvSpPr>
          <p:cNvPr id="44" name="도형 187"/>
          <p:cNvSpPr/>
          <p:nvPr/>
        </p:nvSpPr>
        <p:spPr>
          <a:xfrm>
            <a:off x="7121503" y="3612073"/>
            <a:ext cx="1073208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끝</a:t>
            </a:r>
          </a:p>
        </p:txBody>
      </p:sp>
      <p:cxnSp>
        <p:nvCxnSpPr>
          <p:cNvPr id="47" name="도형 189"/>
          <p:cNvCxnSpPr>
            <a:stCxn id="44" idx="3"/>
            <a:endCxn id="42" idx="1"/>
          </p:cNvCxnSpPr>
          <p:nvPr/>
        </p:nvCxnSpPr>
        <p:spPr>
          <a:xfrm>
            <a:off x="8194711" y="3807336"/>
            <a:ext cx="201644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도형 189"/>
          <p:cNvCxnSpPr>
            <a:stCxn id="42" idx="3"/>
            <a:endCxn id="46" idx="1"/>
          </p:cNvCxnSpPr>
          <p:nvPr/>
        </p:nvCxnSpPr>
        <p:spPr>
          <a:xfrm flipV="1">
            <a:off x="9316219" y="3807335"/>
            <a:ext cx="313092" cy="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62794" y="1500503"/>
            <a:ext cx="11049636" cy="460438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9" name="도형 217"/>
          <p:cNvSpPr/>
          <p:nvPr/>
        </p:nvSpPr>
        <p:spPr>
          <a:xfrm>
            <a:off x="10172187" y="3224809"/>
            <a:ext cx="9297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패배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39" name="도형 218"/>
          <p:cNvSpPr/>
          <p:nvPr/>
        </p:nvSpPr>
        <p:spPr>
          <a:xfrm>
            <a:off x="10172186" y="2514015"/>
            <a:ext cx="9297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승리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2" name="도형 222"/>
          <p:cNvSpPr/>
          <p:nvPr/>
        </p:nvSpPr>
        <p:spPr>
          <a:xfrm>
            <a:off x="6057443" y="4231326"/>
            <a:ext cx="1444191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아이템 블록 파괴</a:t>
            </a:r>
          </a:p>
        </p:txBody>
      </p:sp>
      <p:sp>
        <p:nvSpPr>
          <p:cNvPr id="255" name="도형 226"/>
          <p:cNvSpPr/>
          <p:nvPr/>
        </p:nvSpPr>
        <p:spPr>
          <a:xfrm>
            <a:off x="7625060" y="4224099"/>
            <a:ext cx="1424506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아이템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획득</a:t>
            </a:r>
          </a:p>
        </p:txBody>
      </p:sp>
      <p:sp>
        <p:nvSpPr>
          <p:cNvPr id="256" name="도형 227"/>
          <p:cNvSpPr/>
          <p:nvPr/>
        </p:nvSpPr>
        <p:spPr>
          <a:xfrm>
            <a:off x="9192858" y="4214244"/>
            <a:ext cx="1444186" cy="316379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상대방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블록 증가</a:t>
            </a:r>
          </a:p>
        </p:txBody>
      </p:sp>
      <p:cxnSp>
        <p:nvCxnSpPr>
          <p:cNvPr id="257" name="도형 229"/>
          <p:cNvCxnSpPr>
            <a:stCxn id="255" idx="3"/>
            <a:endCxn id="256" idx="1"/>
          </p:cNvCxnSpPr>
          <p:nvPr/>
        </p:nvCxnSpPr>
        <p:spPr>
          <a:xfrm flipV="1">
            <a:off x="9049566" y="4372434"/>
            <a:ext cx="143292" cy="343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도형 230"/>
          <p:cNvCxnSpPr>
            <a:stCxn id="252" idx="3"/>
            <a:endCxn id="255" idx="1"/>
          </p:cNvCxnSpPr>
          <p:nvPr/>
        </p:nvCxnSpPr>
        <p:spPr>
          <a:xfrm flipV="1">
            <a:off x="7501634" y="4375865"/>
            <a:ext cx="123426" cy="7227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도형 196"/>
          <p:cNvSpPr/>
          <p:nvPr/>
        </p:nvSpPr>
        <p:spPr>
          <a:xfrm>
            <a:off x="1839094" y="3578654"/>
            <a:ext cx="986194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시작</a:t>
            </a:r>
          </a:p>
        </p:txBody>
      </p:sp>
      <p:cxnSp>
        <p:nvCxnSpPr>
          <p:cNvPr id="271" name="도형 200"/>
          <p:cNvCxnSpPr>
            <a:stCxn id="270" idx="3"/>
            <a:endCxn id="31" idx="1"/>
          </p:cNvCxnSpPr>
          <p:nvPr/>
        </p:nvCxnSpPr>
        <p:spPr>
          <a:xfrm flipV="1">
            <a:off x="2825288" y="3730419"/>
            <a:ext cx="103759" cy="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7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</a:p>
        </p:txBody>
      </p:sp>
      <p:sp>
        <p:nvSpPr>
          <p:cNvPr id="68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9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게임진행</a:t>
            </a:r>
          </a:p>
        </p:txBody>
      </p:sp>
      <p:grpSp>
        <p:nvGrpSpPr>
          <p:cNvPr id="112" name="그룹 111"/>
          <p:cNvGrpSpPr/>
          <p:nvPr/>
        </p:nvGrpSpPr>
        <p:grpSpPr>
          <a:xfrm>
            <a:off x="994138" y="3259774"/>
            <a:ext cx="884147" cy="1249361"/>
            <a:chOff x="1029039" y="2643058"/>
            <a:chExt cx="1840134" cy="2600236"/>
          </a:xfrm>
        </p:grpSpPr>
        <p:grpSp>
          <p:nvGrpSpPr>
            <p:cNvPr id="113" name="그룹 112"/>
            <p:cNvGrpSpPr/>
            <p:nvPr/>
          </p:nvGrpSpPr>
          <p:grpSpPr>
            <a:xfrm>
              <a:off x="1147812" y="2643058"/>
              <a:ext cx="1622425" cy="2547620"/>
              <a:chOff x="1147812" y="2735929"/>
              <a:chExt cx="1622425" cy="2547620"/>
            </a:xfrm>
          </p:grpSpPr>
          <p:sp>
            <p:nvSpPr>
              <p:cNvPr id="115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16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114" name="텍스트 상자 168"/>
            <p:cNvSpPr txBox="1"/>
            <p:nvPr/>
          </p:nvSpPr>
          <p:spPr>
            <a:xfrm>
              <a:off x="1029039" y="4411849"/>
              <a:ext cx="1840134" cy="831446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19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19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81" name="도형 226"/>
          <p:cNvSpPr/>
          <p:nvPr/>
        </p:nvSpPr>
        <p:spPr>
          <a:xfrm>
            <a:off x="7149940" y="2906350"/>
            <a:ext cx="97486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점수 누적</a:t>
            </a:r>
          </a:p>
        </p:txBody>
      </p:sp>
      <p:cxnSp>
        <p:nvCxnSpPr>
          <p:cNvPr id="83" name="도형 230"/>
          <p:cNvCxnSpPr>
            <a:stCxn id="81" idx="1"/>
            <a:endCxn id="32" idx="3"/>
          </p:cNvCxnSpPr>
          <p:nvPr/>
        </p:nvCxnSpPr>
        <p:spPr>
          <a:xfrm flipH="1">
            <a:off x="7000921" y="3058116"/>
            <a:ext cx="149019" cy="4583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도형 226"/>
          <p:cNvSpPr/>
          <p:nvPr/>
        </p:nvSpPr>
        <p:spPr>
          <a:xfrm>
            <a:off x="8254199" y="2906350"/>
            <a:ext cx="1428420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 생존 여부</a:t>
            </a:r>
            <a:endParaRPr lang="ko-KR" altLang="en-US" sz="12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97" name="도형 229"/>
          <p:cNvCxnSpPr>
            <a:stCxn id="96" idx="1"/>
            <a:endCxn id="81" idx="3"/>
          </p:cNvCxnSpPr>
          <p:nvPr/>
        </p:nvCxnSpPr>
        <p:spPr>
          <a:xfrm flipH="1">
            <a:off x="8124803" y="3058116"/>
            <a:ext cx="129396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도형 229"/>
          <p:cNvCxnSpPr>
            <a:stCxn id="239" idx="1"/>
            <a:endCxn id="96" idx="3"/>
          </p:cNvCxnSpPr>
          <p:nvPr/>
        </p:nvCxnSpPr>
        <p:spPr>
          <a:xfrm flipH="1">
            <a:off x="9682619" y="2665781"/>
            <a:ext cx="489567" cy="392335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도형 229"/>
          <p:cNvCxnSpPr>
            <a:stCxn id="229" idx="1"/>
            <a:endCxn id="96" idx="3"/>
          </p:cNvCxnSpPr>
          <p:nvPr/>
        </p:nvCxnSpPr>
        <p:spPr>
          <a:xfrm flipH="1" flipV="1">
            <a:off x="9682619" y="3058116"/>
            <a:ext cx="489568" cy="318459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도형 222"/>
          <p:cNvSpPr/>
          <p:nvPr/>
        </p:nvSpPr>
        <p:spPr>
          <a:xfrm>
            <a:off x="2929047" y="3578653"/>
            <a:ext cx="974868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키 조작</a:t>
            </a:r>
          </a:p>
        </p:txBody>
      </p:sp>
      <p:sp>
        <p:nvSpPr>
          <p:cNvPr id="32" name="도형 222"/>
          <p:cNvSpPr/>
          <p:nvPr/>
        </p:nvSpPr>
        <p:spPr>
          <a:xfrm>
            <a:off x="6026053" y="2910933"/>
            <a:ext cx="974868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블록 파괴</a:t>
            </a:r>
          </a:p>
        </p:txBody>
      </p:sp>
      <p:sp>
        <p:nvSpPr>
          <p:cNvPr id="35" name="도형 222"/>
          <p:cNvSpPr/>
          <p:nvPr/>
        </p:nvSpPr>
        <p:spPr>
          <a:xfrm>
            <a:off x="4064757" y="3580313"/>
            <a:ext cx="16752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개이상의 같은 블록</a:t>
            </a:r>
          </a:p>
        </p:txBody>
      </p:sp>
      <p:cxnSp>
        <p:nvCxnSpPr>
          <p:cNvPr id="48" name="도형 200"/>
          <p:cNvCxnSpPr>
            <a:stCxn id="31" idx="3"/>
            <a:endCxn id="35" idx="1"/>
          </p:cNvCxnSpPr>
          <p:nvPr/>
        </p:nvCxnSpPr>
        <p:spPr>
          <a:xfrm>
            <a:off x="3903915" y="3730419"/>
            <a:ext cx="160842" cy="166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도형 200"/>
          <p:cNvCxnSpPr>
            <a:stCxn id="35" idx="3"/>
          </p:cNvCxnSpPr>
          <p:nvPr/>
        </p:nvCxnSpPr>
        <p:spPr>
          <a:xfrm flipV="1">
            <a:off x="5739970" y="3730419"/>
            <a:ext cx="134898" cy="166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도형 200"/>
          <p:cNvCxnSpPr/>
          <p:nvPr/>
        </p:nvCxnSpPr>
        <p:spPr>
          <a:xfrm>
            <a:off x="5874868" y="3730419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도형 200"/>
          <p:cNvCxnSpPr/>
          <p:nvPr/>
        </p:nvCxnSpPr>
        <p:spPr>
          <a:xfrm>
            <a:off x="5874868" y="3062699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200"/>
          <p:cNvCxnSpPr>
            <a:stCxn id="32" idx="1"/>
          </p:cNvCxnSpPr>
          <p:nvPr/>
        </p:nvCxnSpPr>
        <p:spPr>
          <a:xfrm flipH="1">
            <a:off x="5858923" y="3062699"/>
            <a:ext cx="167130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도형 200"/>
          <p:cNvCxnSpPr>
            <a:stCxn id="252" idx="1"/>
          </p:cNvCxnSpPr>
          <p:nvPr/>
        </p:nvCxnSpPr>
        <p:spPr>
          <a:xfrm flipH="1">
            <a:off x="5871687" y="4383092"/>
            <a:ext cx="185756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21" name="도형 155"/>
          <p:cNvSpPr/>
          <p:nvPr/>
        </p:nvSpPr>
        <p:spPr>
          <a:xfrm>
            <a:off x="3888887" y="1698478"/>
            <a:ext cx="4414225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53"/>
          <p:cNvSpPr txBox="1"/>
          <p:nvPr/>
        </p:nvSpPr>
        <p:spPr>
          <a:xfrm>
            <a:off x="4208895" y="1766399"/>
            <a:ext cx="3774210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Table</a:t>
            </a:r>
            <a:r>
              <a:rPr lang="ko-KR" altLang="en-US" sz="3600" b="1">
                <a:latin typeface="HY헤드라인M"/>
                <a:ea typeface="HY헤드라인M"/>
              </a:rPr>
              <a:t> 명세서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1381127" y="1001877"/>
            <a:ext cx="9429751" cy="5373963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8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3958" y="5655280"/>
            <a:ext cx="49151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코로나</a:t>
            </a:r>
            <a:r>
              <a:rPr lang="en-US" altLang="ko-KR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우리의 일상</a:t>
            </a:r>
          </a:p>
        </p:txBody>
      </p:sp>
      <p:pic>
        <p:nvPicPr>
          <p:cNvPr id="1028" name="Picture 4" descr="D:\kys\ysppt\100540582.2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16297" y="1385056"/>
            <a:ext cx="6101348" cy="4134403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 dirty="0">
                <a:latin typeface="HY헤드라인M"/>
                <a:ea typeface="HY헤드라인M"/>
              </a:rPr>
              <a:t>Table</a:t>
            </a:r>
            <a:r>
              <a:rPr lang="ko-KR" altLang="en-US" sz="2267" dirty="0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304192"/>
              </p:ext>
            </p:extLst>
          </p:nvPr>
        </p:nvGraphicFramePr>
        <p:xfrm>
          <a:off x="451263" y="1165275"/>
          <a:ext cx="11268722" cy="5233484"/>
        </p:xfrm>
        <a:graphic>
          <a:graphicData uri="http://schemas.openxmlformats.org/drawingml/2006/table">
            <a:tbl>
              <a:tblPr/>
              <a:tblGrid>
                <a:gridCol w="1883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17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GAMEUSER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  <a:cs typeface="+mn-cs"/>
                      </a:endParaRPr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0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/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회원관리</a:t>
                      </a:r>
                      <a:endParaRPr lang="ko-KR" altLang="en-US" dirty="0"/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  <a:cs typeface="+mn-cs"/>
                      </a:endParaRPr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0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PW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비밀번호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비밀번호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NAME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이름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4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BIRTH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생년월일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생일회원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EMAIL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이메일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이메일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489100"/>
              </p:ext>
            </p:extLst>
          </p:nvPr>
        </p:nvGraphicFramePr>
        <p:xfrm>
          <a:off x="451261" y="1377304"/>
          <a:ext cx="11268720" cy="4036206"/>
        </p:xfrm>
        <a:graphic>
          <a:graphicData uri="http://schemas.openxmlformats.org/drawingml/2006/table">
            <a:tbl>
              <a:tblPr firstRow="1" bandRow="1"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GAMEROOM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방번호</a:t>
                      </a: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 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방장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USER2</a:t>
                      </a:r>
                      <a:endParaRPr lang="en-US" altLang="ko-KR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플레이어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1261" y="1377304"/>
          <a:ext cx="11268720" cy="4036206"/>
        </p:xfrm>
        <a:graphic>
          <a:graphicData uri="http://schemas.openxmlformats.org/drawingml/2006/table">
            <a:tbl>
              <a:tblPr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USERRANK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랭킹 관리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RANK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순위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순위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SCORE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점수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 후 점수 저장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 dirty="0">
                <a:latin typeface="HY헤드라인M"/>
                <a:ea typeface="HY헤드라인M"/>
              </a:rPr>
              <a:t>Table</a:t>
            </a:r>
            <a:r>
              <a:rPr lang="ko-KR" altLang="en-US" sz="2267" dirty="0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1261" y="1377304"/>
          <a:ext cx="11268720" cy="2857630"/>
        </p:xfrm>
        <a:graphic>
          <a:graphicData uri="http://schemas.openxmlformats.org/drawingml/2006/table">
            <a:tbl>
              <a:tblPr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LOBBY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된  유저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>
            <a:spLocks/>
          </p:cNvSpPr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168" name="텍스트 상자 167"/>
          <p:cNvSpPr txBox="1">
            <a:spLocks/>
          </p:cNvSpPr>
          <p:nvPr/>
        </p:nvSpPr>
        <p:spPr>
          <a:xfrm>
            <a:off x="4490341" y="3559315"/>
            <a:ext cx="3230247" cy="49415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9380" tIns="61807" rIns="119380" bIns="61807" numCol="1" anchor="t">
            <a:spAutoFit/>
          </a:bodyPr>
          <a:lstStyle/>
          <a:p>
            <a:pPr algn="ctr" defTabSz="507987"/>
            <a:r>
              <a:rPr lang="en-US" sz="24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Team. </a:t>
            </a:r>
            <a:r>
              <a:rPr lang="ko-KR" altLang="en-US" sz="24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공사장</a:t>
            </a:r>
            <a:endParaRPr lang="ko-KR" altLang="en-US" sz="24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95602" y="1542297"/>
            <a:ext cx="3926840" cy="2236191"/>
            <a:chOff x="774382" y="1143434"/>
            <a:chExt cx="2945130" cy="1677143"/>
          </a:xfrm>
        </p:grpSpPr>
        <p:sp>
          <p:nvSpPr>
            <p:cNvPr id="164" name="텍스트 상자 163"/>
            <p:cNvSpPr txBox="1">
              <a:spLocks/>
            </p:cNvSpPr>
            <p:nvPr/>
          </p:nvSpPr>
          <p:spPr>
            <a:xfrm>
              <a:off x="774382" y="1964925"/>
              <a:ext cx="2945130" cy="85565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9380" tIns="61807" rIns="119380" bIns="61807" numCol="1" anchor="t">
              <a:spAutoFit/>
            </a:bodyPr>
            <a:lstStyle/>
            <a:p>
              <a:pPr algn="ctr" defTabSz="507987">
                <a:lnSpc>
                  <a:spcPct val="150000"/>
                </a:lnSpc>
              </a:pPr>
              <a:r>
                <a:rPr sz="1467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김현준</a:t>
              </a:r>
              <a:endPara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507987">
                <a:lnSpc>
                  <a:spcPct val="150000"/>
                </a:lnSpc>
              </a:pPr>
              <a:r>
                <a:rPr sz="1467" b="1" dirty="0" err="1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네트워크</a:t>
              </a:r>
              <a:r>
                <a:rPr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507987">
                <a:lnSpc>
                  <a:spcPct val="150000"/>
                </a:lnSpc>
              </a:pPr>
              <a:r>
                <a:rPr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서버구축</a:t>
              </a:r>
              <a:r>
                <a:rPr lang="en-US" altLang="ko-KR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통신</a:t>
              </a:r>
              <a:endPara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70" name="그림 169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747" t="43678" r="62172" b="43581"/>
            <a:stretch>
              <a:fillRect/>
            </a:stretch>
          </p:blipFill>
          <p:spPr>
            <a:xfrm>
              <a:off x="1834038" y="1143434"/>
              <a:ext cx="769620" cy="769620"/>
            </a:xfrm>
            <a:prstGeom prst="rect">
              <a:avLst/>
            </a:prstGeom>
            <a:noFill/>
          </p:spPr>
        </p:pic>
      </p:grpSp>
      <p:sp>
        <p:nvSpPr>
          <p:cNvPr id="165" name="텍스트 상자 164"/>
          <p:cNvSpPr txBox="1">
            <a:spLocks/>
          </p:cNvSpPr>
          <p:nvPr/>
        </p:nvSpPr>
        <p:spPr>
          <a:xfrm>
            <a:off x="7147344" y="2637619"/>
            <a:ext cx="3948432" cy="114086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9380" tIns="61807" rIns="119380" bIns="61807" numCol="1" anchor="t">
            <a:spAutoFit/>
          </a:bodyPr>
          <a:lstStyle/>
          <a:p>
            <a:pPr algn="ctr" defTabSz="507987">
              <a:lnSpc>
                <a:spcPct val="150000"/>
              </a:lnSpc>
            </a:pPr>
            <a:r>
              <a:rPr sz="1467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박성언</a:t>
            </a:r>
            <a:endParaRPr lang="ko-KR" altLang="en-US" sz="1467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507987">
              <a:lnSpc>
                <a:spcPct val="150000"/>
              </a:lnSpc>
            </a:pPr>
            <a:r>
              <a: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</a:t>
            </a:r>
            <a:r>
              <a:rPr lang="ko-KR" altLang="en-US" sz="1467" b="1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로직</a:t>
            </a:r>
            <a:endParaRPr lang="en-US" sz="1467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507987">
              <a:lnSpc>
                <a:spcPct val="150000"/>
              </a:lnSpc>
            </a:pPr>
            <a:r>
              <a:rPr lang="en-US" altLang="ko-KR" sz="1467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1467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</a:t>
            </a:r>
            <a:r>
              <a:rPr lang="en-US" altLang="ko-KR" sz="1467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67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아이템</a:t>
            </a:r>
            <a:r>
              <a:rPr lang="en-US" altLang="ko-KR" sz="1467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467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1" name="그림 170" descr="C:/Users/kim/AppData/Roaming/PolarisOffice/ETemp/1804_18343464/image2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78" t="43678" r="75149" b="43581"/>
          <a:stretch>
            <a:fillRect/>
          </a:stretch>
        </p:blipFill>
        <p:spPr>
          <a:xfrm>
            <a:off x="8635949" y="1544036"/>
            <a:ext cx="962660" cy="1026160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>
            <a:off x="7431199" y="4202022"/>
            <a:ext cx="3384552" cy="2184392"/>
            <a:chOff x="977740" y="1182283"/>
            <a:chExt cx="2538414" cy="1638294"/>
          </a:xfrm>
        </p:grpSpPr>
        <p:sp>
          <p:nvSpPr>
            <p:cNvPr id="167" name="텍스트 상자 166"/>
            <p:cNvSpPr txBox="1">
              <a:spLocks/>
            </p:cNvSpPr>
            <p:nvPr/>
          </p:nvSpPr>
          <p:spPr>
            <a:xfrm>
              <a:off x="977740" y="1964925"/>
              <a:ext cx="2538414" cy="85565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9380" tIns="61807" rIns="119380" bIns="61807" numCol="1" anchor="t">
              <a:spAutoFit/>
            </a:bodyPr>
            <a:lstStyle/>
            <a:p>
              <a:pPr algn="ctr" defTabSz="507987">
                <a:lnSpc>
                  <a:spcPct val="150000"/>
                </a:lnSpc>
              </a:pPr>
              <a:r>
                <a:rPr sz="1467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김영</a:t>
              </a:r>
              <a:r>
                <a:rPr lang="ko-KR" altLang="en-US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</a:t>
              </a:r>
            </a:p>
            <a:p>
              <a:pPr algn="ctr" defTabSz="507987">
                <a:lnSpc>
                  <a:spcPct val="150000"/>
                </a:lnSpc>
              </a:pPr>
              <a:r>
                <a:rPr lang="ko-KR" altLang="en-US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 </a:t>
              </a:r>
              <a:r>
                <a:rPr lang="en-US" altLang="ko-KR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 </a:t>
              </a:r>
              <a:r>
                <a:rPr lang="ko-KR" altLang="en-US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구축</a:t>
              </a:r>
            </a:p>
            <a:p>
              <a:pPr algn="ctr" defTabSz="507987">
                <a:lnSpc>
                  <a:spcPct val="150000"/>
                </a:lnSpc>
              </a:pPr>
              <a:r>
                <a:rPr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sz="1467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로그인</a:t>
              </a:r>
              <a:r>
                <a:rPr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sz="1467" b="1" dirty="0" err="1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</a:t>
              </a:r>
              <a:r>
                <a:rPr 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67" b="1" dirty="0" err="1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계정찾기</a:t>
              </a:r>
              <a:endPara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72" name="그림 171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2142" t="44282" r="24777" b="43996"/>
            <a:stretch>
              <a:fillRect/>
            </a:stretch>
          </p:blipFill>
          <p:spPr>
            <a:xfrm>
              <a:off x="1834038" y="1182283"/>
              <a:ext cx="769620" cy="708660"/>
            </a:xfrm>
            <a:prstGeom prst="rect">
              <a:avLst/>
            </a:prstGeom>
            <a:noFill/>
          </p:spPr>
        </p:pic>
      </p:grpSp>
      <p:grpSp>
        <p:nvGrpSpPr>
          <p:cNvPr id="3" name="그룹 2"/>
          <p:cNvGrpSpPr/>
          <p:nvPr/>
        </p:nvGrpSpPr>
        <p:grpSpPr>
          <a:xfrm>
            <a:off x="980256" y="4167165"/>
            <a:ext cx="4282601" cy="2219248"/>
            <a:chOff x="612873" y="1143852"/>
            <a:chExt cx="3211951" cy="1664436"/>
          </a:xfrm>
        </p:grpSpPr>
        <p:pic>
          <p:nvPicPr>
            <p:cNvPr id="173" name="그림 172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341" t="43678" r="50323" b="43581"/>
            <a:stretch>
              <a:fillRect/>
            </a:stretch>
          </p:blipFill>
          <p:spPr>
            <a:xfrm>
              <a:off x="1847994" y="1143852"/>
              <a:ext cx="725805" cy="769620"/>
            </a:xfrm>
            <a:prstGeom prst="rect">
              <a:avLst/>
            </a:prstGeom>
            <a:noFill/>
          </p:spPr>
        </p:pic>
        <p:sp>
          <p:nvSpPr>
            <p:cNvPr id="175" name="텍스트 상자 174"/>
            <p:cNvSpPr txBox="1">
              <a:spLocks/>
            </p:cNvSpPr>
            <p:nvPr/>
          </p:nvSpPr>
          <p:spPr>
            <a:xfrm>
              <a:off x="612873" y="1952636"/>
              <a:ext cx="3211951" cy="85565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9380" tIns="61807" rIns="119380" bIns="61807" numCol="1" anchor="t">
              <a:spAutoFit/>
            </a:bodyPr>
            <a:lstStyle/>
            <a:p>
              <a:pPr algn="ctr" defTabSz="507987">
                <a:lnSpc>
                  <a:spcPct val="150000"/>
                </a:lnSpc>
              </a:pPr>
              <a:r>
                <a:rPr sz="1467" b="1" dirty="0" err="1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김예솔</a:t>
              </a:r>
              <a:endParaRPr 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507987">
                <a:lnSpc>
                  <a:spcPct val="150000"/>
                </a:lnSpc>
              </a:pPr>
              <a:r>
                <a:rPr lang="ko-KR" alt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로비</a:t>
              </a:r>
            </a:p>
            <a:p>
              <a:pPr algn="ctr" defTabSz="507987">
                <a:lnSpc>
                  <a:spcPct val="150000"/>
                </a:lnSpc>
              </a:pPr>
              <a:r>
                <a:rPr lang="en-US" altLang="ko-KR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</a:t>
              </a:r>
              <a:r>
                <a:rPr lang="ko-KR" alt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방 만들기</a:t>
              </a:r>
              <a:r>
                <a:rPr lang="en-US" altLang="ko-KR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채팅</a:t>
              </a:r>
              <a:r>
                <a:rPr lang="en-US" altLang="ko-KR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랭킹</a:t>
              </a:r>
              <a:r>
                <a:rPr lang="en-US" altLang="ko-KR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유저리스트</a:t>
              </a:r>
              <a:endPara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0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개발도구</a:t>
            </a:r>
          </a:p>
        </p:txBody>
      </p:sp>
      <p:pic>
        <p:nvPicPr>
          <p:cNvPr id="5122" name="Picture 2" descr="C:\Users\admin\Desktop\새 폴더\이미지 (2)\캡처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06391" y="1286372"/>
            <a:ext cx="3524250" cy="1447800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>
          <a:xfrm>
            <a:off x="1584419" y="2818948"/>
            <a:ext cx="896819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C:\Users\admin\Desktop\새 폴더\이미지 (2)\이클립스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19163" y="3194587"/>
            <a:ext cx="2103437" cy="1023257"/>
          </a:xfrm>
          <a:prstGeom prst="rect">
            <a:avLst/>
          </a:prstGeom>
          <a:noFill/>
        </p:spPr>
      </p:pic>
      <p:cxnSp>
        <p:nvCxnSpPr>
          <p:cNvPr id="33" name="직선 연결선 32"/>
          <p:cNvCxnSpPr/>
          <p:nvPr/>
        </p:nvCxnSpPr>
        <p:spPr>
          <a:xfrm>
            <a:off x="1584419" y="4653136"/>
            <a:ext cx="896819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08693" y="1781645"/>
            <a:ext cx="7360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/>
              <a:t>OS</a:t>
            </a:r>
            <a:endParaRPr lang="ko-KR" altLang="en-US" sz="3200" b="1"/>
          </a:p>
        </p:txBody>
      </p:sp>
      <p:sp>
        <p:nvSpPr>
          <p:cNvPr id="35" name="TextBox 34"/>
          <p:cNvSpPr txBox="1"/>
          <p:nvPr/>
        </p:nvSpPr>
        <p:spPr>
          <a:xfrm>
            <a:off x="1584419" y="3429000"/>
            <a:ext cx="83869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/>
              <a:t>IDE</a:t>
            </a:r>
            <a:endParaRPr lang="ko-KR" alt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634490" y="5065196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dirty="0" smtClean="0"/>
              <a:t>개발언어</a:t>
            </a:r>
            <a:endParaRPr lang="ko-KR" altLang="en-US" sz="3200" b="1" dirty="0"/>
          </a:p>
        </p:txBody>
      </p:sp>
      <p:pic>
        <p:nvPicPr>
          <p:cNvPr id="21" name="Picture 7" descr="C:\Users\admin\Desktop\새 폴더\이미지 (2)\자바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04595" y="4674631"/>
            <a:ext cx="1404449" cy="152142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개발도구</a:t>
            </a: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2122304" y="2375400"/>
            <a:ext cx="761524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 descr="C:\Users\admin\Desktop\새 폴더\이미지 (2)\파워포인트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10190" y="3943875"/>
            <a:ext cx="1463240" cy="1039502"/>
          </a:xfrm>
          <a:prstGeom prst="rect">
            <a:avLst/>
          </a:prstGeom>
          <a:noFill/>
        </p:spPr>
      </p:pic>
      <p:pic>
        <p:nvPicPr>
          <p:cNvPr id="5124" name="Picture 4" descr="C:\Users\admin\Desktop\새 폴더\이미지 (2)\sql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09558" y="2414251"/>
            <a:ext cx="1920284" cy="1003006"/>
          </a:xfrm>
          <a:prstGeom prst="rect">
            <a:avLst/>
          </a:prstGeom>
          <a:noFill/>
        </p:spPr>
      </p:pic>
      <p:pic>
        <p:nvPicPr>
          <p:cNvPr id="5125" name="Picture 5" descr="C:\Users\admin\Desktop\새 폴더\이미지 (2)\깃허브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08322" y="5198884"/>
            <a:ext cx="1465108" cy="1192273"/>
          </a:xfrm>
          <a:prstGeom prst="rect">
            <a:avLst/>
          </a:prstGeom>
          <a:noFill/>
        </p:spPr>
      </p:pic>
      <p:pic>
        <p:nvPicPr>
          <p:cNvPr id="5128" name="Picture 8" descr="C:\Users\admin\Desktop\새 폴더\이미지 (2)\자바빌더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909558" y="1191486"/>
            <a:ext cx="1463872" cy="1001792"/>
          </a:xfrm>
          <a:prstGeom prst="rect">
            <a:avLst/>
          </a:prstGeom>
          <a:noFill/>
        </p:spPr>
      </p:pic>
      <p:cxnSp>
        <p:nvCxnSpPr>
          <p:cNvPr id="33" name="직선 연결선 32"/>
          <p:cNvCxnSpPr/>
          <p:nvPr/>
        </p:nvCxnSpPr>
        <p:spPr>
          <a:xfrm flipV="1">
            <a:off x="2195416" y="3734803"/>
            <a:ext cx="761524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95416" y="1152706"/>
            <a:ext cx="14816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b="1" dirty="0" smtClean="0"/>
              <a:t>GUI TOOL</a:t>
            </a:r>
            <a:endParaRPr lang="ko-KR" altLang="en-US" sz="32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195416" y="2452708"/>
            <a:ext cx="18482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dirty="0" smtClean="0"/>
              <a:t>데이터</a:t>
            </a:r>
            <a:endParaRPr lang="en-US" altLang="ko-KR" sz="3200" b="1" dirty="0" smtClean="0"/>
          </a:p>
          <a:p>
            <a:pPr lvl="0">
              <a:defRPr/>
            </a:pPr>
            <a:r>
              <a:rPr lang="ko-KR" altLang="en-US" sz="3200" b="1" dirty="0" smtClean="0"/>
              <a:t>베이스</a:t>
            </a:r>
            <a:endParaRPr lang="ko-KR" altLang="en-US" sz="3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122304" y="3902695"/>
            <a:ext cx="18482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dirty="0" err="1" smtClean="0"/>
              <a:t>프레젠</a:t>
            </a:r>
            <a:endParaRPr lang="en-US" altLang="ko-KR" sz="3200" b="1" dirty="0" smtClean="0"/>
          </a:p>
          <a:p>
            <a:pPr lvl="0">
              <a:defRPr/>
            </a:pPr>
            <a:r>
              <a:rPr lang="ko-KR" altLang="en-US" sz="3200" b="1" dirty="0" err="1" smtClean="0"/>
              <a:t>테이션</a:t>
            </a:r>
            <a:endParaRPr lang="ko-KR" altLang="en-US" sz="3200" b="1" dirty="0"/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2108765" y="5100841"/>
            <a:ext cx="761524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195415" y="5221770"/>
            <a:ext cx="200080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dirty="0" smtClean="0"/>
              <a:t>협업 및 버전 관리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8140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157"/>
          <p:cNvSpPr/>
          <p:nvPr/>
        </p:nvSpPr>
        <p:spPr>
          <a:xfrm>
            <a:off x="69431" y="653141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29543" y="2503715"/>
            <a:ext cx="1989031" cy="346959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1255" y="76202"/>
            <a:ext cx="2732315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Network_ClassDiagram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9" name="Picture 3" descr="C:\Users\admin\Desktop\새 폴더\1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t="2772" r="5388" b="7230"/>
          <a:stretch/>
        </p:blipFill>
        <p:spPr bwMode="auto">
          <a:xfrm>
            <a:off x="430721" y="863653"/>
            <a:ext cx="2976508" cy="30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491345" y="3865438"/>
            <a:ext cx="212269" cy="715893"/>
            <a:chOff x="1491345" y="3865438"/>
            <a:chExt cx="212269" cy="715893"/>
          </a:xfrm>
        </p:grpSpPr>
        <p:sp>
          <p:nvSpPr>
            <p:cNvPr id="8" name="순서도: 가산 접합 7"/>
            <p:cNvSpPr/>
            <p:nvPr/>
          </p:nvSpPr>
          <p:spPr>
            <a:xfrm>
              <a:off x="1491345" y="3865438"/>
              <a:ext cx="212269" cy="228898"/>
            </a:xfrm>
            <a:prstGeom prst="flowChartSummingJunct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>
              <a:stCxn id="8" idx="4"/>
            </p:cNvCxnSpPr>
            <p:nvPr/>
          </p:nvCxnSpPr>
          <p:spPr>
            <a:xfrm flipH="1">
              <a:off x="1597479" y="4094336"/>
              <a:ext cx="1" cy="4869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C:\Users\admin\Desktop\새 폴더\12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r="7533"/>
          <a:stretch/>
        </p:blipFill>
        <p:spPr bwMode="auto">
          <a:xfrm>
            <a:off x="729343" y="4395503"/>
            <a:ext cx="1905000" cy="22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dmin\Desktop\새 폴더\5s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t="3847" r="5360" b="6694"/>
          <a:stretch/>
        </p:blipFill>
        <p:spPr bwMode="auto">
          <a:xfrm>
            <a:off x="4318574" y="754792"/>
            <a:ext cx="2488710" cy="273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dmin\Desktop\새 폴더\2.PN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" r="5382" b="8069"/>
          <a:stretch/>
        </p:blipFill>
        <p:spPr bwMode="auto">
          <a:xfrm>
            <a:off x="4242372" y="4103914"/>
            <a:ext cx="2288833" cy="241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dmin\Desktop\새 폴더\3처.PN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6" t="20337" r="7573" b="12909"/>
          <a:stretch/>
        </p:blipFill>
        <p:spPr bwMode="auto">
          <a:xfrm>
            <a:off x="8077200" y="730271"/>
            <a:ext cx="2645229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화살표 연결선 28"/>
          <p:cNvCxnSpPr/>
          <p:nvPr/>
        </p:nvCxnSpPr>
        <p:spPr>
          <a:xfrm flipH="1" flipV="1">
            <a:off x="6807284" y="2603038"/>
            <a:ext cx="1269916" cy="137685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8795657" y="2363128"/>
            <a:ext cx="10886" cy="15484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066317" y="2503715"/>
            <a:ext cx="827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+</a:t>
            </a:r>
            <a:r>
              <a:rPr lang="en-US" altLang="ko-KR" sz="1100" dirty="0" err="1" smtClean="0"/>
              <a:t>ddinter</a:t>
            </a:r>
            <a:endParaRPr lang="ko-KR" altLang="en-US" sz="1100" dirty="0"/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9684128" y="2364545"/>
            <a:ext cx="1280802" cy="161534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C:\Users\admin\Desktop\새 폴더\3.PNG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t="8142"/>
          <a:stretch/>
        </p:blipFill>
        <p:spPr bwMode="auto">
          <a:xfrm>
            <a:off x="7380514" y="3911533"/>
            <a:ext cx="4607228" cy="264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/>
          <p:cNvCxnSpPr>
            <a:stCxn id="4103" idx="1"/>
          </p:cNvCxnSpPr>
          <p:nvPr/>
        </p:nvCxnSpPr>
        <p:spPr>
          <a:xfrm flipH="1">
            <a:off x="6807284" y="1546700"/>
            <a:ext cx="1269916" cy="19501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102" idx="1"/>
          </p:cNvCxnSpPr>
          <p:nvPr/>
        </p:nvCxnSpPr>
        <p:spPr>
          <a:xfrm flipH="1" flipV="1">
            <a:off x="6524255" y="5190055"/>
            <a:ext cx="856259" cy="430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4100" idx="3"/>
          </p:cNvCxnSpPr>
          <p:nvPr/>
        </p:nvCxnSpPr>
        <p:spPr>
          <a:xfrm flipH="1" flipV="1">
            <a:off x="6807284" y="2119965"/>
            <a:ext cx="3658759" cy="2385809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06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157"/>
          <p:cNvSpPr/>
          <p:nvPr/>
        </p:nvSpPr>
        <p:spPr>
          <a:xfrm>
            <a:off x="82377" y="653143"/>
            <a:ext cx="12109623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074" name="Picture 2" descr="C:\Users\admin\Desktop\chk_p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78" y="794657"/>
            <a:ext cx="12035480" cy="594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>
            <a:off x="2710542" y="3793039"/>
            <a:ext cx="55517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5704115" y="3812389"/>
            <a:ext cx="472205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Login_ClassDiagram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66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도형 157"/>
          <p:cNvSpPr/>
          <p:nvPr/>
        </p:nvSpPr>
        <p:spPr>
          <a:xfrm>
            <a:off x="82377" y="664029"/>
            <a:ext cx="12035481" cy="620485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71971" y="1821425"/>
            <a:ext cx="2558256" cy="34745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480" y="1356769"/>
            <a:ext cx="1439115" cy="6438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58883" y="1349788"/>
            <a:ext cx="1787978" cy="16334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54786" y="3471106"/>
            <a:ext cx="1396172" cy="10199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52372" y="1253331"/>
            <a:ext cx="1245686" cy="15215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52372" y="3202833"/>
            <a:ext cx="1254047" cy="1521577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stCxn id="7" idx="3"/>
          </p:cNvCxnSpPr>
          <p:nvPr/>
        </p:nvCxnSpPr>
        <p:spPr>
          <a:xfrm>
            <a:off x="3450958" y="3981085"/>
            <a:ext cx="1421013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9" idx="2"/>
            <a:endCxn id="11" idx="0"/>
          </p:cNvCxnSpPr>
          <p:nvPr/>
        </p:nvCxnSpPr>
        <p:spPr>
          <a:xfrm rot="16200000" flipH="1">
            <a:off x="9563342" y="2986778"/>
            <a:ext cx="427924" cy="4184"/>
          </a:xfrm>
          <a:prstGeom prst="straightConnector1">
            <a:avLst/>
          </a:prstGeom>
          <a:ln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0" idx="2"/>
            <a:endCxn id="7" idx="0"/>
          </p:cNvCxnSpPr>
          <p:nvPr/>
        </p:nvCxnSpPr>
        <p:spPr>
          <a:xfrm>
            <a:off x="2752872" y="2983249"/>
            <a:ext cx="0" cy="487857"/>
          </a:xfrm>
          <a:prstGeom prst="straightConnector1">
            <a:avLst/>
          </a:prstGeom>
          <a:ln w="1905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11" idx="1"/>
          </p:cNvCxnSpPr>
          <p:nvPr/>
        </p:nvCxnSpPr>
        <p:spPr>
          <a:xfrm>
            <a:off x="7434726" y="3668486"/>
            <a:ext cx="1717646" cy="295136"/>
          </a:xfrm>
          <a:prstGeom prst="straightConnector1">
            <a:avLst/>
          </a:prstGeom>
          <a:ln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42" idx="7"/>
          </p:cNvCxnSpPr>
          <p:nvPr/>
        </p:nvCxnSpPr>
        <p:spPr>
          <a:xfrm flipV="1">
            <a:off x="7546787" y="1821425"/>
            <a:ext cx="1605587" cy="616904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8" idx="0"/>
            <a:endCxn id="7" idx="2"/>
          </p:cNvCxnSpPr>
          <p:nvPr/>
        </p:nvCxnSpPr>
        <p:spPr>
          <a:xfrm flipV="1">
            <a:off x="2752872" y="4491064"/>
            <a:ext cx="0" cy="885324"/>
          </a:xfrm>
          <a:prstGeom prst="straightConnector1">
            <a:avLst/>
          </a:prstGeom>
          <a:ln w="1905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7411518" y="2415121"/>
            <a:ext cx="158476" cy="158476"/>
            <a:chOff x="4701268" y="876908"/>
            <a:chExt cx="752845" cy="752844"/>
          </a:xfrm>
        </p:grpSpPr>
        <p:sp>
          <p:nvSpPr>
            <p:cNvPr id="42" name="타원 41"/>
            <p:cNvSpPr/>
            <p:nvPr/>
          </p:nvSpPr>
          <p:spPr>
            <a:xfrm>
              <a:off x="4701268" y="876908"/>
              <a:ext cx="752845" cy="752845"/>
            </a:xfrm>
            <a:prstGeom prst="ellipse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43" name="직선 연결선 42"/>
            <p:cNvCxnSpPr>
              <a:stCxn id="42" idx="7"/>
              <a:endCxn id="42" idx="3"/>
            </p:cNvCxnSpPr>
            <p:nvPr/>
          </p:nvCxnSpPr>
          <p:spPr>
            <a:xfrm rot="5400000">
              <a:off x="4811520" y="987159"/>
              <a:ext cx="532341" cy="532343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42" idx="5"/>
              <a:endCxn id="42" idx="1"/>
            </p:cNvCxnSpPr>
            <p:nvPr/>
          </p:nvCxnSpPr>
          <p:spPr>
            <a:xfrm rot="10800000">
              <a:off x="4811519" y="987160"/>
              <a:ext cx="532342" cy="532342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07509" y="5376388"/>
            <a:ext cx="2290726" cy="1019958"/>
          </a:xfrm>
          <a:prstGeom prst="rect">
            <a:avLst/>
          </a:prstGeom>
        </p:spPr>
      </p:pic>
      <p:grpSp>
        <p:nvGrpSpPr>
          <p:cNvPr id="70" name="그룹 69"/>
          <p:cNvGrpSpPr/>
          <p:nvPr/>
        </p:nvGrpSpPr>
        <p:grpSpPr>
          <a:xfrm>
            <a:off x="5993982" y="5284655"/>
            <a:ext cx="212269" cy="715893"/>
            <a:chOff x="1491345" y="3865438"/>
            <a:chExt cx="212269" cy="715893"/>
          </a:xfrm>
        </p:grpSpPr>
        <p:sp>
          <p:nvSpPr>
            <p:cNvPr id="71" name="순서도: 가산 접합 70"/>
            <p:cNvSpPr/>
            <p:nvPr/>
          </p:nvSpPr>
          <p:spPr>
            <a:xfrm>
              <a:off x="1491345" y="3865438"/>
              <a:ext cx="212269" cy="228898"/>
            </a:xfrm>
            <a:prstGeom prst="flowChartSummingJunct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2" name="직선 연결선 71"/>
            <p:cNvCxnSpPr>
              <a:stCxn id="71" idx="4"/>
            </p:cNvCxnSpPr>
            <p:nvPr/>
          </p:nvCxnSpPr>
          <p:spPr>
            <a:xfrm flipH="1">
              <a:off x="1597479" y="4094336"/>
              <a:ext cx="1" cy="4869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560877" y="5886367"/>
            <a:ext cx="1078480" cy="852752"/>
          </a:xfrm>
          <a:prstGeom prst="rect">
            <a:avLst/>
          </a:prstGeom>
        </p:spPr>
      </p:pic>
      <p:cxnSp>
        <p:nvCxnSpPr>
          <p:cNvPr id="75" name="직선 연결선 74"/>
          <p:cNvCxnSpPr>
            <a:endCxn id="8" idx="3"/>
          </p:cNvCxnSpPr>
          <p:nvPr/>
        </p:nvCxnSpPr>
        <p:spPr>
          <a:xfrm flipH="1">
            <a:off x="3898235" y="5048175"/>
            <a:ext cx="760851" cy="838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순서도: 가산 접합 78"/>
          <p:cNvSpPr/>
          <p:nvPr/>
        </p:nvSpPr>
        <p:spPr>
          <a:xfrm>
            <a:off x="4615542" y="4873707"/>
            <a:ext cx="245543" cy="228898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8369751" y="2515271"/>
            <a:ext cx="8043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~</a:t>
            </a:r>
            <a:r>
              <a:rPr lang="en-US" altLang="ko-KR" sz="900" dirty="0" err="1" smtClean="0"/>
              <a:t>RoomList</a:t>
            </a:r>
            <a:endParaRPr lang="ko-KR" altLang="en-US" sz="900" dirty="0"/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401108" y="2303352"/>
            <a:ext cx="1751264" cy="567391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161464" y="3739367"/>
            <a:ext cx="660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~Robby</a:t>
            </a:r>
            <a:endParaRPr lang="ko-KR" altLang="en-US" sz="900" dirty="0"/>
          </a:p>
        </p:txBody>
      </p:sp>
      <p:sp>
        <p:nvSpPr>
          <p:cNvPr id="86" name="직사각형 85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Lobby_ClassDiagram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348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25175" y="6505300"/>
            <a:ext cx="723467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외부활동 자제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http://www.brandbrief.co.kr/news/articleView.html?idxno=3062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2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7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pic>
        <p:nvPicPr>
          <p:cNvPr id="3" name="그림 2" descr="스크린샷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l="3770" t="5440" r="3460" b="5310"/>
          <a:stretch>
            <a:fillRect/>
          </a:stretch>
        </p:blipFill>
        <p:spPr>
          <a:xfrm>
            <a:off x="1084659" y="1411960"/>
            <a:ext cx="10022682" cy="4820954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텍스트 상자 1039"/>
          <p:cNvSpPr txBox="1"/>
          <p:nvPr/>
        </p:nvSpPr>
        <p:spPr>
          <a:xfrm>
            <a:off x="3011713" y="494525"/>
            <a:ext cx="6168573" cy="818020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b="1">
                <a:solidFill>
                  <a:srgbClr val="FF0000"/>
                </a:solidFill>
                <a:latin typeface="HY헤드라인M"/>
                <a:ea typeface="HY헤드라인M"/>
              </a:rPr>
              <a:t>외부활동 자제</a:t>
            </a:r>
            <a:endParaRPr lang="ko-KR" altLang="en-US" sz="2400" b="1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도형 157"/>
          <p:cNvSpPr/>
          <p:nvPr/>
        </p:nvSpPr>
        <p:spPr>
          <a:xfrm>
            <a:off x="78260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5" y="825433"/>
            <a:ext cx="1711082" cy="89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54" y="2491083"/>
            <a:ext cx="1870999" cy="5994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2736269"/>
            <a:ext cx="1137872" cy="6095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41" y="3552089"/>
            <a:ext cx="4073988" cy="5994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3739659"/>
            <a:ext cx="1493458" cy="609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84" y="5970067"/>
            <a:ext cx="2031914" cy="5994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36" y="5970067"/>
            <a:ext cx="2031914" cy="5994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03" y="4761078"/>
            <a:ext cx="1737287" cy="59941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51" y="2474938"/>
            <a:ext cx="2306223" cy="609574"/>
          </a:xfrm>
          <a:prstGeom prst="rect">
            <a:avLst/>
          </a:prstGeom>
        </p:spPr>
      </p:pic>
      <p:cxnSp>
        <p:nvCxnSpPr>
          <p:cNvPr id="59" name="직선 화살표 연결선 58"/>
          <p:cNvCxnSpPr>
            <a:stCxn id="51" idx="3"/>
            <a:endCxn id="7" idx="1"/>
          </p:cNvCxnSpPr>
          <p:nvPr/>
        </p:nvCxnSpPr>
        <p:spPr>
          <a:xfrm>
            <a:off x="3144174" y="2779725"/>
            <a:ext cx="671380" cy="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72" y="1324566"/>
            <a:ext cx="1869361" cy="609574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052" y="1720953"/>
            <a:ext cx="1635691" cy="609574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761089"/>
            <a:ext cx="1635691" cy="60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4855187"/>
            <a:ext cx="1493457" cy="599415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8" y="3552089"/>
            <a:ext cx="1869361" cy="599415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5988934"/>
            <a:ext cx="2306223" cy="609574"/>
          </a:xfrm>
          <a:prstGeom prst="rect">
            <a:avLst/>
          </a:prstGeom>
        </p:spPr>
      </p:pic>
      <p:cxnSp>
        <p:nvCxnSpPr>
          <p:cNvPr id="4" name="꺾인 연결선 3"/>
          <p:cNvCxnSpPr>
            <a:stCxn id="51" idx="3"/>
            <a:endCxn id="60" idx="1"/>
          </p:cNvCxnSpPr>
          <p:nvPr/>
        </p:nvCxnSpPr>
        <p:spPr>
          <a:xfrm flipH="1" flipV="1">
            <a:off x="2786472" y="1629353"/>
            <a:ext cx="357701" cy="1150372"/>
          </a:xfrm>
          <a:prstGeom prst="bentConnector5">
            <a:avLst>
              <a:gd name="adj1" fmla="val -68166"/>
              <a:gd name="adj2" fmla="val 50000"/>
              <a:gd name="adj3" fmla="val 1681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7" idx="2"/>
            <a:endCxn id="10" idx="0"/>
          </p:cNvCxnSpPr>
          <p:nvPr/>
        </p:nvCxnSpPr>
        <p:spPr>
          <a:xfrm rot="16200000" flipH="1">
            <a:off x="4855949" y="2985602"/>
            <a:ext cx="461591" cy="671382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2"/>
            <a:endCxn id="83" idx="0"/>
          </p:cNvCxnSpPr>
          <p:nvPr/>
        </p:nvCxnSpPr>
        <p:spPr>
          <a:xfrm rot="5400000">
            <a:off x="3034421" y="1835457"/>
            <a:ext cx="461591" cy="2971675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2"/>
            <a:endCxn id="14" idx="0"/>
          </p:cNvCxnSpPr>
          <p:nvPr/>
        </p:nvCxnSpPr>
        <p:spPr>
          <a:xfrm rot="5400000">
            <a:off x="4025905" y="3364547"/>
            <a:ext cx="609574" cy="2183489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4" idx="2"/>
            <a:endCxn id="12" idx="0"/>
          </p:cNvCxnSpPr>
          <p:nvPr/>
        </p:nvCxnSpPr>
        <p:spPr>
          <a:xfrm rot="16200000" flipH="1">
            <a:off x="3007407" y="5592033"/>
            <a:ext cx="609574" cy="146494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2"/>
            <a:endCxn id="13" idx="0"/>
          </p:cNvCxnSpPr>
          <p:nvPr/>
        </p:nvCxnSpPr>
        <p:spPr>
          <a:xfrm rot="16200000" flipH="1">
            <a:off x="4275782" y="4323657"/>
            <a:ext cx="609574" cy="2683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0" idx="3"/>
            <a:endCxn id="76" idx="1"/>
          </p:cNvCxnSpPr>
          <p:nvPr/>
        </p:nvCxnSpPr>
        <p:spPr>
          <a:xfrm flipV="1">
            <a:off x="7459429" y="1065876"/>
            <a:ext cx="2029413" cy="27859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0" idx="3"/>
            <a:endCxn id="72" idx="1"/>
          </p:cNvCxnSpPr>
          <p:nvPr/>
        </p:nvCxnSpPr>
        <p:spPr>
          <a:xfrm flipV="1">
            <a:off x="7459429" y="2025740"/>
            <a:ext cx="2017623" cy="18260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0" idx="3"/>
            <a:endCxn id="9" idx="1"/>
          </p:cNvCxnSpPr>
          <p:nvPr/>
        </p:nvCxnSpPr>
        <p:spPr>
          <a:xfrm flipV="1">
            <a:off x="7459429" y="3041056"/>
            <a:ext cx="2029413" cy="8107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0" idx="3"/>
            <a:endCxn id="11" idx="1"/>
          </p:cNvCxnSpPr>
          <p:nvPr/>
        </p:nvCxnSpPr>
        <p:spPr>
          <a:xfrm>
            <a:off x="7459429" y="3851797"/>
            <a:ext cx="2029413" cy="1926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0" idx="3"/>
            <a:endCxn id="79" idx="1"/>
          </p:cNvCxnSpPr>
          <p:nvPr/>
        </p:nvCxnSpPr>
        <p:spPr>
          <a:xfrm>
            <a:off x="7459429" y="3851797"/>
            <a:ext cx="2029413" cy="13030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0" idx="3"/>
            <a:endCxn id="127" idx="1"/>
          </p:cNvCxnSpPr>
          <p:nvPr/>
        </p:nvCxnSpPr>
        <p:spPr>
          <a:xfrm>
            <a:off x="7459429" y="3851797"/>
            <a:ext cx="2029413" cy="24419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76" idx="2"/>
          </p:cNvCxnSpPr>
          <p:nvPr/>
        </p:nvCxnSpPr>
        <p:spPr>
          <a:xfrm rot="5400000">
            <a:off x="10044619" y="1458886"/>
            <a:ext cx="350292" cy="173847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2" idx="2"/>
            <a:endCxn id="9" idx="0"/>
          </p:cNvCxnSpPr>
          <p:nvPr/>
        </p:nvCxnSpPr>
        <p:spPr>
          <a:xfrm rot="5400000">
            <a:off x="9973468" y="2414838"/>
            <a:ext cx="405742" cy="237120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9" idx="2"/>
            <a:endCxn id="11" idx="0"/>
          </p:cNvCxnSpPr>
          <p:nvPr/>
        </p:nvCxnSpPr>
        <p:spPr>
          <a:xfrm rot="16200000" flipH="1">
            <a:off x="9949766" y="3453854"/>
            <a:ext cx="393816" cy="177793"/>
          </a:xfrm>
          <a:prstGeom prst="bentConnector3">
            <a:avLst>
              <a:gd name="adj1" fmla="val 52092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꺾인 연결선 91"/>
          <p:cNvCxnSpPr/>
          <p:nvPr/>
        </p:nvCxnSpPr>
        <p:spPr>
          <a:xfrm rot="5400000">
            <a:off x="10032825" y="4420260"/>
            <a:ext cx="505954" cy="30592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79" idx="2"/>
            <a:endCxn id="127" idx="0"/>
          </p:cNvCxnSpPr>
          <p:nvPr/>
        </p:nvCxnSpPr>
        <p:spPr>
          <a:xfrm rot="16200000" flipH="1">
            <a:off x="10171597" y="5518576"/>
            <a:ext cx="534332" cy="406383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827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7"/>
          <p:cNvSpPr/>
          <p:nvPr/>
        </p:nvSpPr>
        <p:spPr>
          <a:xfrm>
            <a:off x="82377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70114" y="794659"/>
            <a:ext cx="11277600" cy="5758542"/>
            <a:chOff x="614201" y="891685"/>
            <a:chExt cx="10569974" cy="49852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01" y="891685"/>
              <a:ext cx="3026774" cy="498527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657" y="1617818"/>
              <a:ext cx="3415057" cy="42591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802" y="1598970"/>
              <a:ext cx="3391373" cy="2562583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43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7"/>
          <p:cNvSpPr/>
          <p:nvPr/>
        </p:nvSpPr>
        <p:spPr>
          <a:xfrm>
            <a:off x="82377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65332" y="707571"/>
            <a:ext cx="11458582" cy="5841147"/>
            <a:chOff x="265332" y="1201650"/>
            <a:chExt cx="10936068" cy="534706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32" y="1201650"/>
              <a:ext cx="3600087" cy="534706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82" y="2052609"/>
              <a:ext cx="3240742" cy="4496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0232" y="2052609"/>
              <a:ext cx="3631168" cy="4496109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893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20486"/>
            <a:ext cx="12035481" cy="6122582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20293" y="740229"/>
            <a:ext cx="4196538" cy="5912714"/>
            <a:chOff x="973978" y="149433"/>
            <a:chExt cx="4196538" cy="61926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978" y="149433"/>
              <a:ext cx="4196538" cy="342531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978" y="3466679"/>
              <a:ext cx="4196538" cy="2875424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6100117" y="740229"/>
            <a:ext cx="4485704" cy="5907254"/>
            <a:chOff x="6857210" y="864038"/>
            <a:chExt cx="4078945" cy="558613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10" y="864038"/>
              <a:ext cx="4078250" cy="279799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10" y="3662028"/>
              <a:ext cx="4078945" cy="2788140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92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30" y="1929908"/>
            <a:ext cx="2943636" cy="3943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549" y="3997121"/>
            <a:ext cx="2676899" cy="1876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93" y="901064"/>
            <a:ext cx="2943636" cy="49727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67" y="3311225"/>
            <a:ext cx="2145876" cy="25625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222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84169" y="807216"/>
            <a:ext cx="3299581" cy="5781778"/>
            <a:chOff x="6371962" y="612127"/>
            <a:chExt cx="3299581" cy="57817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962" y="612127"/>
              <a:ext cx="3299581" cy="27471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965" y="3359289"/>
              <a:ext cx="3295578" cy="303461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48" y="807216"/>
            <a:ext cx="2810267" cy="29150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064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20485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008" y="1349392"/>
            <a:ext cx="3686689" cy="1876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94" y="3672386"/>
            <a:ext cx="3686689" cy="1876687"/>
          </a:xfrm>
          <a:prstGeom prst="rect">
            <a:avLst/>
          </a:prstGeom>
        </p:spPr>
      </p:pic>
      <p:pic>
        <p:nvPicPr>
          <p:cNvPr id="2050" name="Picture 2" descr="C:\Users\admin\Desktop\ch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255" y="679724"/>
            <a:ext cx="3162300" cy="617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9992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62476" y="922636"/>
          <a:ext cx="11500008" cy="5601306"/>
        </p:xfrm>
        <a:graphic>
          <a:graphicData uri="http://schemas.openxmlformats.org/drawingml/2006/table">
            <a:tbl>
              <a:tblPr firstRow="1" bandRow="1"/>
              <a:tblGrid>
                <a:gridCol w="1269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58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413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50251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7</a:t>
                      </a:r>
                      <a:r>
                        <a:rPr lang="ko-KR" altLang="en-US"/>
                        <a:t>月</a:t>
                      </a:r>
                      <a:endParaRPr lang="en-US" altLang="ko-KR"/>
                    </a:p>
                  </a:txBody>
                  <a:tcPr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기획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알파테스트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EB6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베타테스트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F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서버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구축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DB 구축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로그인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가입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계정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찾기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b="1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방만들기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49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채팅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0036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접속유저 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리스트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랭킹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게임 로직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Bug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Fix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연동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도형 155"/>
          <p:cNvSpPr/>
          <p:nvPr/>
        </p:nvSpPr>
        <p:spPr>
          <a:xfrm>
            <a:off x="328484" y="173115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8" name="텍스트 상자 153"/>
          <p:cNvSpPr txBox="1"/>
          <p:nvPr/>
        </p:nvSpPr>
        <p:spPr>
          <a:xfrm>
            <a:off x="862488" y="173115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Time </a:t>
            </a:r>
            <a:r>
              <a:rPr lang="en-US" altLang="ko-KR" sz="2400">
                <a:latin typeface="HY헤드라인M"/>
                <a:ea typeface="HY헤드라인M"/>
              </a:rPr>
              <a:t>Schedule</a:t>
            </a:r>
            <a:endParaRPr lang="en-US" altLang="ko-KR" sz="24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8664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56513" y="6096126"/>
            <a:ext cx="4996543" cy="50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이메일에</a:t>
            </a:r>
            <a:r>
              <a:rPr lang="ko-KR" altLang="en-US" b="1" dirty="0" smtClean="0">
                <a:solidFill>
                  <a:schemeClr val="tx1"/>
                </a:solidFill>
              </a:rPr>
              <a:t> 비정상적인 값이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들어갈때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4818" name="Picture 2" descr="C:\Users\admin\Desktop\새 폴더\이미지 (2)\시현화면\회원가입 정상처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2" y="1050469"/>
            <a:ext cx="4306413" cy="559191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>
            <a:stCxn id="15" idx="1"/>
          </p:cNvCxnSpPr>
          <p:nvPr/>
        </p:nvCxnSpPr>
        <p:spPr>
          <a:xfrm flipH="1" flipV="1">
            <a:off x="2166257" y="5040086"/>
            <a:ext cx="3690256" cy="131012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4561559" y="1012370"/>
            <a:ext cx="4821918" cy="4935492"/>
            <a:chOff x="4724845" y="1012370"/>
            <a:chExt cx="4821918" cy="4935492"/>
          </a:xfrm>
        </p:grpSpPr>
        <p:pic>
          <p:nvPicPr>
            <p:cNvPr id="34819" name="Picture 3" descr="C:\Users\admin\Desktop\회원 가입 중요사항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845" y="1012370"/>
              <a:ext cx="4821918" cy="49354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4833247" y="1205002"/>
              <a:ext cx="4669971" cy="45502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9633850" y="2068285"/>
            <a:ext cx="2492839" cy="10341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패턴이 맞으면 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700" dirty="0" smtClean="0">
                <a:solidFill>
                  <a:schemeClr val="tx1"/>
                </a:solidFill>
              </a:rPr>
              <a:t>DB</a:t>
            </a:r>
            <a:r>
              <a:rPr lang="ko-KR" altLang="en-US" sz="1700" dirty="0" smtClean="0">
                <a:solidFill>
                  <a:schemeClr val="tx1"/>
                </a:solidFill>
              </a:rPr>
              <a:t>에 저장되고</a:t>
            </a:r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ko-KR" altLang="en-US" sz="1700" dirty="0" smtClean="0">
                <a:solidFill>
                  <a:schemeClr val="tx1"/>
                </a:solidFill>
              </a:rPr>
              <a:t>틀리면 </a:t>
            </a:r>
            <a:r>
              <a:rPr lang="en-US" altLang="ko-KR" sz="1700" dirty="0" smtClean="0">
                <a:solidFill>
                  <a:schemeClr val="tx1"/>
                </a:solidFill>
              </a:rPr>
              <a:t/>
            </a:r>
            <a:br>
              <a:rPr lang="en-US" altLang="ko-KR" sz="1700" dirty="0" smtClean="0">
                <a:solidFill>
                  <a:schemeClr val="tx1"/>
                </a:solidFill>
              </a:rPr>
            </a:br>
            <a:r>
              <a:rPr lang="ko-KR" altLang="en-US" sz="1700" dirty="0" smtClean="0">
                <a:solidFill>
                  <a:schemeClr val="tx1"/>
                </a:solidFill>
              </a:rPr>
              <a:t>재입력을 받음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>
            <a:off x="8349346" y="2585356"/>
            <a:ext cx="12845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660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7891" name="Picture 3" descr="C:\Users\admin\Desktop\새 폴더\이미지 (2)\시현화면\계정찾기 7 이메일 다를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47" y="934484"/>
            <a:ext cx="4536621" cy="56651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506159" y="1523748"/>
            <a:ext cx="2939143" cy="762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하나라도 값이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일치하지 않을 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2506159" y="2362200"/>
            <a:ext cx="1499784" cy="221394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2" name="Picture 4" descr="C:\Users\admin\Desktop\계정찾기 중요사항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b="7452"/>
          <a:stretch/>
        </p:blipFill>
        <p:spPr bwMode="auto">
          <a:xfrm>
            <a:off x="5632122" y="1178254"/>
            <a:ext cx="6037363" cy="49456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96717" y="4103913"/>
            <a:ext cx="5663912" cy="1976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57257" y="468720"/>
            <a:ext cx="4310743" cy="550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DB</a:t>
            </a:r>
            <a:r>
              <a:rPr lang="ko-KR" altLang="en-US" dirty="0" smtClean="0">
                <a:solidFill>
                  <a:schemeClr val="tx1"/>
                </a:solidFill>
              </a:rPr>
              <a:t>에서 값을 불러와서 비교를 해준다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650803" y="1019293"/>
            <a:ext cx="0" cy="308462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00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상자 1044"/>
          <p:cNvSpPr txBox="1"/>
          <p:nvPr/>
        </p:nvSpPr>
        <p:spPr>
          <a:xfrm>
            <a:off x="6644007" y="6348096"/>
            <a:ext cx="5728335" cy="2371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endParaRPr lang="ko-KR" altLang="en-US" sz="933">
              <a:latin typeface="맑은 고딕"/>
              <a:ea typeface="맑은 고딕"/>
            </a:endParaRPr>
          </a:p>
        </p:txBody>
      </p:sp>
      <p:pic>
        <p:nvPicPr>
          <p:cNvPr id="29" name="그림 106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3495" y="1414043"/>
            <a:ext cx="5288865" cy="5027856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" name="텍스트 상자 1062"/>
          <p:cNvSpPr txBox="1"/>
          <p:nvPr/>
        </p:nvSpPr>
        <p:spPr>
          <a:xfrm>
            <a:off x="4735407" y="6513469"/>
            <a:ext cx="7688837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여가시간 증가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3"/>
              </a:rPr>
              <a:t>http://www.veritas-a.com/news/articleView.html?idxno=327079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33" name="텍스트 상자 1039"/>
          <p:cNvSpPr txBox="1"/>
          <p:nvPr/>
        </p:nvSpPr>
        <p:spPr>
          <a:xfrm>
            <a:off x="2783641" y="494525"/>
            <a:ext cx="6168573" cy="818020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b="1">
                <a:solidFill>
                  <a:srgbClr val="FF0000"/>
                </a:solidFill>
                <a:latin typeface="HY헤드라인M"/>
                <a:ea typeface="HY헤드라인M"/>
              </a:rPr>
              <a:t>여가시간 변화</a:t>
            </a:r>
            <a:endParaRPr lang="ko-KR" altLang="en-US" sz="2400" b="1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admin\Desktop\새 폴더\이미지 (2)\시현화면\계정찾기 정상처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42" y="888665"/>
            <a:ext cx="4890221" cy="572850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99331" y="1523748"/>
            <a:ext cx="2939143" cy="762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정상적으로 일치할 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2907852" y="2362200"/>
            <a:ext cx="1098091" cy="153488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2" name="Picture 4" descr="C:\Users\admin\Desktop\계정찾기 중요사항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b="7452"/>
          <a:stretch/>
        </p:blipFill>
        <p:spPr bwMode="auto">
          <a:xfrm>
            <a:off x="5632122" y="1178254"/>
            <a:ext cx="6037363" cy="49456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96717" y="4103913"/>
            <a:ext cx="5663912" cy="1976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57257" y="468720"/>
            <a:ext cx="4310743" cy="550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DB</a:t>
            </a:r>
            <a:r>
              <a:rPr lang="ko-KR" altLang="en-US" dirty="0" smtClean="0">
                <a:solidFill>
                  <a:schemeClr val="tx1"/>
                </a:solidFill>
              </a:rPr>
              <a:t>에서 값을 불러와서 비교를 해준다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650803" y="1019293"/>
            <a:ext cx="0" cy="308462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055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386" y="980244"/>
            <a:ext cx="6472715" cy="5637352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5163987" y="1305037"/>
            <a:ext cx="1536043" cy="34774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buClr>
                <a:schemeClr val="lt1"/>
              </a:buClr>
              <a:buNone/>
              <a:defRPr/>
            </a:pPr>
            <a:endParaRPr lang="ko-KR" altLang="en-US">
              <a:solidFill>
                <a:schemeClr val="lt1"/>
              </a:solidFill>
              <a:effectLst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7298730" y="1166897"/>
            <a:ext cx="3296941" cy="883362"/>
            <a:chOff x="7298730" y="1309772"/>
            <a:chExt cx="3296941" cy="883362"/>
          </a:xfrm>
        </p:grpSpPr>
        <p:sp>
          <p:nvSpPr>
            <p:cNvPr id="11" name="직사각형 10"/>
            <p:cNvSpPr/>
            <p:nvPr/>
          </p:nvSpPr>
          <p:spPr>
            <a:xfrm>
              <a:off x="7298730" y="1309772"/>
              <a:ext cx="3296941" cy="88336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72035" y="1447912"/>
              <a:ext cx="3147437" cy="6350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실시간으로 로비 접속 유저를 보여줌</a:t>
              </a:r>
            </a:p>
          </p:txBody>
        </p:sp>
      </p:grpSp>
      <p:sp>
        <p:nvSpPr>
          <p:cNvPr id="44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5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27942" y="2722658"/>
            <a:ext cx="4920758" cy="3328491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24" name="직선 화살표 연결선 23"/>
          <p:cNvCxnSpPr>
            <a:endCxn id="11" idx="1"/>
          </p:cNvCxnSpPr>
          <p:nvPr/>
        </p:nvCxnSpPr>
        <p:spPr>
          <a:xfrm flipV="1">
            <a:off x="6700030" y="1608578"/>
            <a:ext cx="5987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149212" y="3648075"/>
            <a:ext cx="2873095" cy="1193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8347634" y="2338954"/>
            <a:ext cx="3431919" cy="723845"/>
            <a:chOff x="10008557" y="1883617"/>
            <a:chExt cx="2133522" cy="1060779"/>
          </a:xfrm>
        </p:grpSpPr>
        <p:sp>
          <p:nvSpPr>
            <p:cNvPr id="51" name="직사각형 50"/>
            <p:cNvSpPr/>
            <p:nvPr/>
          </p:nvSpPr>
          <p:spPr>
            <a:xfrm>
              <a:off x="10008557" y="1883617"/>
              <a:ext cx="2133522" cy="1060779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041045" y="2004657"/>
              <a:ext cx="2101034" cy="8733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유저가 로그인을 하거나</a:t>
              </a:r>
              <a:r>
                <a:rPr lang="en-US" altLang="ko-KR" sz="1100"/>
                <a:t>,</a:t>
              </a:r>
              <a:r>
                <a:rPr lang="ko-KR" altLang="en-US" sz="1100"/>
                <a:t> 게임방 입장</a:t>
              </a:r>
              <a:r>
                <a:rPr lang="en-US" altLang="ko-KR" sz="1100"/>
                <a:t>,</a:t>
              </a:r>
              <a:r>
                <a:rPr lang="ko-KR" altLang="en-US" sz="1100"/>
                <a:t> 게임방 퇴장시</a:t>
              </a:r>
              <a:endParaRPr lang="en-US" altLang="ko-KR" sz="1100"/>
            </a:p>
            <a:p>
              <a:pPr algn="ctr">
                <a:defRPr/>
              </a:pPr>
              <a:r>
                <a:rPr lang="en-US" altLang="ko-KR" sz="1100"/>
                <a:t>‘</a:t>
              </a:r>
              <a:r>
                <a:rPr lang="ko-KR" altLang="en-US" sz="1100"/>
                <a:t>로비</a:t>
              </a:r>
              <a:r>
                <a:rPr lang="en-US" altLang="ko-KR" sz="1100"/>
                <a:t>’</a:t>
              </a:r>
              <a:r>
                <a:rPr lang="ko-KR" altLang="en-US" sz="1100"/>
                <a:t>나 </a:t>
              </a:r>
              <a:r>
                <a:rPr lang="en-US" altLang="ko-KR" sz="1100"/>
                <a:t>‘</a:t>
              </a:r>
              <a:r>
                <a:rPr lang="ko-KR" altLang="en-US" sz="1100"/>
                <a:t>게임 타입의 데이터를 서버에 보내면</a:t>
              </a:r>
              <a:endParaRPr lang="en-US" altLang="ko-KR" sz="1100"/>
            </a:p>
            <a:p>
              <a:pPr algn="ctr">
                <a:defRPr/>
              </a:pPr>
              <a:r>
                <a:rPr lang="en-US" altLang="ko-KR" sz="1100"/>
                <a:t>DB</a:t>
              </a:r>
              <a:r>
                <a:rPr lang="ko-KR" altLang="en-US" sz="1100"/>
                <a:t>에서 실시간으로 유저리스트를 가져옴</a:t>
              </a:r>
            </a:p>
          </p:txBody>
        </p:sp>
      </p:grpSp>
      <p:cxnSp>
        <p:nvCxnSpPr>
          <p:cNvPr id="53" name="직선 화살표 연결선 52"/>
          <p:cNvCxnSpPr>
            <a:stCxn id="51" idx="2"/>
            <a:endCxn id="49" idx="0"/>
          </p:cNvCxnSpPr>
          <p:nvPr/>
        </p:nvCxnSpPr>
        <p:spPr>
          <a:xfrm rot="10800000" flipV="1">
            <a:off x="8585760" y="3062799"/>
            <a:ext cx="1477834" cy="585275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386" y="980244"/>
            <a:ext cx="6472715" cy="5637351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458780" y="4839278"/>
            <a:ext cx="4660065" cy="1661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822164" y="2606985"/>
            <a:ext cx="2630745" cy="822014"/>
            <a:chOff x="501158" y="1612072"/>
            <a:chExt cx="1948626" cy="822014"/>
          </a:xfrm>
        </p:grpSpPr>
        <p:sp>
          <p:nvSpPr>
            <p:cNvPr id="11" name="직사각형 10"/>
            <p:cNvSpPr/>
            <p:nvPr/>
          </p:nvSpPr>
          <p:spPr>
            <a:xfrm>
              <a:off x="501158" y="1612072"/>
              <a:ext cx="1948626" cy="82201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5307" y="1723194"/>
              <a:ext cx="1720326" cy="6375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채팅창에서 유저들이 대화할 경우</a:t>
              </a:r>
            </a:p>
          </p:txBody>
        </p:sp>
      </p:grpSp>
      <p:cxnSp>
        <p:nvCxnSpPr>
          <p:cNvPr id="24" name="직선 화살표 연결선 23"/>
          <p:cNvCxnSpPr>
            <a:stCxn id="8" idx="0"/>
            <a:endCxn id="11" idx="2"/>
          </p:cNvCxnSpPr>
          <p:nvPr/>
        </p:nvCxnSpPr>
        <p:spPr>
          <a:xfrm rot="5400000" flipH="1" flipV="1">
            <a:off x="2258033" y="3959779"/>
            <a:ext cx="1410284" cy="3487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5604622" y="846894"/>
            <a:ext cx="5370511" cy="3057425"/>
            <a:chOff x="4772481" y="3039182"/>
            <a:chExt cx="5886752" cy="3351320"/>
          </a:xfrm>
        </p:grpSpPr>
        <p:sp>
          <p:nvSpPr>
            <p:cNvPr id="38" name="직사각형 37"/>
            <p:cNvSpPr/>
            <p:nvPr/>
          </p:nvSpPr>
          <p:spPr>
            <a:xfrm>
              <a:off x="4772481" y="3039182"/>
              <a:ext cx="5886752" cy="3351320"/>
            </a:xfrm>
            <a:prstGeom prst="rect">
              <a:avLst/>
            </a:prstGeom>
            <a:solidFill>
              <a:schemeClr val="lt1"/>
            </a:solidFill>
            <a:ln w="12700"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91531" y="3088333"/>
              <a:ext cx="4800846" cy="326406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04621" y="4120650"/>
            <a:ext cx="5370511" cy="231737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40" name="직선 화살표 연결선 39"/>
          <p:cNvCxnSpPr/>
          <p:nvPr/>
        </p:nvCxnSpPr>
        <p:spPr>
          <a:xfrm rot="16200000" flipH="1">
            <a:off x="7875434" y="4033356"/>
            <a:ext cx="828909" cy="0"/>
          </a:xfrm>
          <a:prstGeom prst="straightConnector1">
            <a:avLst/>
          </a:prstGeom>
          <a:ln w="28575">
            <a:solidFill>
              <a:srgbClr val="F6662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257925" y="1693013"/>
            <a:ext cx="3736429" cy="121458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5" name="직선 화살표 연결선 44"/>
          <p:cNvCxnSpPr>
            <a:stCxn id="41" idx="0"/>
            <a:endCxn id="44" idx="1"/>
          </p:cNvCxnSpPr>
          <p:nvPr/>
        </p:nvCxnSpPr>
        <p:spPr>
          <a:xfrm flipV="1">
            <a:off x="8126140" y="1077476"/>
            <a:ext cx="1597558" cy="615537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6" name="그룹 45"/>
          <p:cNvGrpSpPr/>
          <p:nvPr/>
        </p:nvGrpSpPr>
        <p:grpSpPr>
          <a:xfrm>
            <a:off x="9700154" y="613410"/>
            <a:ext cx="2184227" cy="909082"/>
            <a:chOff x="9700154" y="613410"/>
            <a:chExt cx="2184227" cy="909082"/>
          </a:xfrm>
        </p:grpSpPr>
        <p:sp>
          <p:nvSpPr>
            <p:cNvPr id="43" name="직사각형 42"/>
            <p:cNvSpPr/>
            <p:nvPr/>
          </p:nvSpPr>
          <p:spPr>
            <a:xfrm>
              <a:off x="9700154" y="613410"/>
              <a:ext cx="2184227" cy="90908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723698" y="701556"/>
              <a:ext cx="2137139" cy="751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100"/>
                <a:t>JTextField</a:t>
              </a:r>
              <a:r>
                <a:rPr lang="ko-KR" altLang="en-US" sz="1100"/>
                <a:t>에서 입력한 내용을</a:t>
              </a:r>
            </a:p>
            <a:p>
              <a:pPr algn="ctr">
                <a:defRPr/>
              </a:pPr>
              <a:r>
                <a:rPr lang="en-US" altLang="ko-KR" sz="1100"/>
                <a:t>‘</a:t>
              </a:r>
              <a:r>
                <a:rPr lang="ko-KR" altLang="en-US" sz="1100"/>
                <a:t>채팅</a:t>
              </a:r>
              <a:r>
                <a:rPr lang="en-US" altLang="ko-KR" sz="1100"/>
                <a:t>’</a:t>
              </a:r>
              <a:r>
                <a:rPr lang="ko-KR" altLang="en-US" sz="1100"/>
                <a:t>타입 형식에 맞추어</a:t>
              </a:r>
            </a:p>
            <a:p>
              <a:pPr algn="ctr">
                <a:defRPr/>
              </a:pPr>
              <a:r>
                <a:rPr lang="ko-KR" altLang="en-US" sz="1100"/>
                <a:t>서버에 전송해 다른 유저들에게 메세지를 보내준다 </a:t>
              </a: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5870523" y="4596056"/>
            <a:ext cx="5066507" cy="70233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1" name="직선 화살표 연결선 50"/>
          <p:cNvCxnSpPr>
            <a:stCxn id="47" idx="0"/>
            <a:endCxn id="49" idx="2"/>
          </p:cNvCxnSpPr>
          <p:nvPr/>
        </p:nvCxnSpPr>
        <p:spPr>
          <a:xfrm flipV="1">
            <a:off x="8403777" y="4292100"/>
            <a:ext cx="2388490" cy="303955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8" name="그룹 47"/>
          <p:cNvGrpSpPr/>
          <p:nvPr/>
        </p:nvGrpSpPr>
        <p:grpSpPr>
          <a:xfrm>
            <a:off x="9700154" y="3539384"/>
            <a:ext cx="2184227" cy="752716"/>
            <a:chOff x="9700154" y="613410"/>
            <a:chExt cx="2184227" cy="752716"/>
          </a:xfrm>
        </p:grpSpPr>
        <p:sp>
          <p:nvSpPr>
            <p:cNvPr id="49" name="직사각형 48"/>
            <p:cNvSpPr/>
            <p:nvPr/>
          </p:nvSpPr>
          <p:spPr>
            <a:xfrm>
              <a:off x="9700154" y="613410"/>
              <a:ext cx="2184227" cy="752716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723698" y="711081"/>
              <a:ext cx="2137139" cy="590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100"/>
                <a:t>Reciver</a:t>
              </a:r>
              <a:r>
                <a:rPr lang="ko-KR" altLang="en-US" sz="1100"/>
                <a:t>에서 </a:t>
              </a:r>
              <a:r>
                <a:rPr lang="en-US" altLang="ko-KR" sz="1100"/>
                <a:t>‘</a:t>
              </a:r>
              <a:r>
                <a:rPr lang="ko-KR" altLang="en-US" sz="1100"/>
                <a:t>채팅</a:t>
              </a:r>
              <a:r>
                <a:rPr lang="en-US" altLang="ko-KR" sz="1100"/>
                <a:t>’</a:t>
              </a:r>
              <a:r>
                <a:rPr lang="ko-KR" altLang="en-US" sz="1100"/>
                <a:t>타입으로</a:t>
              </a:r>
            </a:p>
            <a:p>
              <a:pPr algn="ctr">
                <a:defRPr/>
              </a:pPr>
              <a:r>
                <a:rPr lang="ko-KR" altLang="en-US" sz="1100"/>
                <a:t>전송된 채팅내용을 받아와</a:t>
              </a:r>
            </a:p>
            <a:p>
              <a:pPr algn="ctr">
                <a:defRPr/>
              </a:pPr>
              <a:r>
                <a:rPr lang="en-US" altLang="ko-KR" sz="1100"/>
                <a:t>JTextArea(</a:t>
              </a:r>
              <a:r>
                <a:rPr lang="ko-KR" altLang="en-US" sz="1100"/>
                <a:t>채팅창</a:t>
              </a:r>
              <a:r>
                <a:rPr lang="en-US" altLang="ko-KR" sz="1100"/>
                <a:t>)</a:t>
              </a:r>
              <a:r>
                <a:rPr lang="ko-KR" altLang="en-US" sz="1100"/>
                <a:t>에 입력해준다</a:t>
              </a:r>
            </a:p>
          </p:txBody>
        </p:sp>
      </p:grpSp>
      <p:sp>
        <p:nvSpPr>
          <p:cNvPr id="58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9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rcRect l="73370"/>
          <a:stretch>
            <a:fillRect/>
          </a:stretch>
        </p:blipFill>
        <p:spPr>
          <a:xfrm>
            <a:off x="332741" y="2303122"/>
            <a:ext cx="1309459" cy="4282887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04821" y="920836"/>
            <a:ext cx="4917541" cy="4282887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2" name="직사각형 41"/>
          <p:cNvSpPr/>
          <p:nvPr/>
        </p:nvSpPr>
        <p:spPr>
          <a:xfrm>
            <a:off x="439372" y="5258754"/>
            <a:ext cx="1096196" cy="70476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3" name="직선 화살표 연결선 42"/>
          <p:cNvCxnSpPr>
            <a:stCxn id="42" idx="3"/>
            <a:endCxn id="44" idx="1"/>
          </p:cNvCxnSpPr>
          <p:nvPr/>
        </p:nvCxnSpPr>
        <p:spPr>
          <a:xfrm rot="5400000" flipH="1" flipV="1">
            <a:off x="849269" y="3748580"/>
            <a:ext cx="2548857" cy="117625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711826" y="1327486"/>
            <a:ext cx="3103530" cy="346958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2711826" y="5374177"/>
            <a:ext cx="2630745" cy="589343"/>
            <a:chOff x="501158" y="1612072"/>
            <a:chExt cx="1948626" cy="822014"/>
          </a:xfrm>
        </p:grpSpPr>
        <p:sp>
          <p:nvSpPr>
            <p:cNvPr id="46" name="직사각형 45"/>
            <p:cNvSpPr/>
            <p:nvPr/>
          </p:nvSpPr>
          <p:spPr>
            <a:xfrm>
              <a:off x="501158" y="1612072"/>
              <a:ext cx="1948626" cy="82201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8232" y="1785688"/>
              <a:ext cx="1834476" cy="512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랭킹버튼을 누른 경우</a:t>
              </a:r>
            </a:p>
          </p:txBody>
        </p:sp>
      </p:grpSp>
      <p:cxnSp>
        <p:nvCxnSpPr>
          <p:cNvPr id="49" name="직선 화살표 연결선 48"/>
          <p:cNvCxnSpPr>
            <a:stCxn id="42" idx="3"/>
            <a:endCxn id="46" idx="1"/>
          </p:cNvCxnSpPr>
          <p:nvPr/>
        </p:nvCxnSpPr>
        <p:spPr>
          <a:xfrm>
            <a:off x="1535568" y="5611137"/>
            <a:ext cx="1176257" cy="57711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1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5952837" y="1326679"/>
            <a:ext cx="5660464" cy="4106635"/>
            <a:chOff x="6255963" y="1025611"/>
            <a:chExt cx="5660464" cy="4106635"/>
          </a:xfrm>
        </p:grpSpPr>
        <p:sp>
          <p:nvSpPr>
            <p:cNvPr id="58" name="직사각형 57"/>
            <p:cNvSpPr/>
            <p:nvPr/>
          </p:nvSpPr>
          <p:spPr>
            <a:xfrm>
              <a:off x="6255963" y="1025611"/>
              <a:ext cx="5660464" cy="4106635"/>
            </a:xfrm>
            <a:prstGeom prst="rect">
              <a:avLst/>
            </a:prstGeom>
            <a:solidFill>
              <a:schemeClr val="lt1"/>
            </a:solidFill>
            <a:ln w="12700"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13113" y="1084826"/>
              <a:ext cx="5502635" cy="399979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53" name="직사각형 52"/>
          <p:cNvSpPr/>
          <p:nvPr/>
        </p:nvSpPr>
        <p:spPr>
          <a:xfrm>
            <a:off x="5990937" y="1361029"/>
            <a:ext cx="2792132" cy="16435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4" name="직선 화살표 연결선 53"/>
          <p:cNvCxnSpPr>
            <a:stCxn id="53" idx="3"/>
            <a:endCxn id="57" idx="1"/>
          </p:cNvCxnSpPr>
          <p:nvPr/>
        </p:nvCxnSpPr>
        <p:spPr>
          <a:xfrm rot="16200000" flipH="1">
            <a:off x="8620924" y="2344962"/>
            <a:ext cx="546798" cy="222508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5" name="그룹 54"/>
          <p:cNvGrpSpPr/>
          <p:nvPr/>
        </p:nvGrpSpPr>
        <p:grpSpPr>
          <a:xfrm>
            <a:off x="8974925" y="2322172"/>
            <a:ext cx="2843709" cy="792747"/>
            <a:chOff x="9700154" y="613410"/>
            <a:chExt cx="2184227" cy="909082"/>
          </a:xfrm>
        </p:grpSpPr>
        <p:sp>
          <p:nvSpPr>
            <p:cNvPr id="56" name="직사각형 55"/>
            <p:cNvSpPr/>
            <p:nvPr/>
          </p:nvSpPr>
          <p:spPr>
            <a:xfrm>
              <a:off x="9700154" y="613410"/>
              <a:ext cx="2184227" cy="90908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723699" y="743848"/>
              <a:ext cx="2137138" cy="673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유저들의 최고점이 저장되어있는 </a:t>
              </a:r>
              <a:r>
                <a:rPr lang="en-US" altLang="ko-KR" sz="1100"/>
                <a:t>DB</a:t>
              </a:r>
              <a:r>
                <a:rPr lang="ko-KR" altLang="en-US" sz="1100"/>
                <a:t>에서</a:t>
              </a:r>
              <a:endParaRPr lang="en-US" altLang="ko-KR" sz="1100"/>
            </a:p>
            <a:p>
              <a:pPr algn="ctr">
                <a:defRPr/>
              </a:pPr>
              <a:r>
                <a:rPr lang="en-US" altLang="ko-KR" sz="1100"/>
                <a:t>ID</a:t>
              </a:r>
              <a:r>
                <a:rPr lang="ko-KR" altLang="en-US" sz="1100"/>
                <a:t>와 점수를 가져와 </a:t>
              </a:r>
              <a:r>
                <a:rPr lang="en-US" altLang="ko-KR" sz="1100"/>
                <a:t>TreeSet</a:t>
              </a:r>
              <a:r>
                <a:rPr lang="ko-KR" altLang="en-US" sz="1100"/>
                <a:t>에 넣어</a:t>
              </a:r>
              <a:br>
                <a:rPr lang="ko-KR" altLang="en-US" sz="1100"/>
              </a:br>
              <a:r>
                <a:rPr lang="ko-KR" altLang="en-US" sz="1100"/>
                <a:t>점수 비교 후 순위 출력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도형 155"/>
          <p:cNvSpPr/>
          <p:nvPr/>
        </p:nvSpPr>
        <p:spPr>
          <a:xfrm>
            <a:off x="332741" y="173989"/>
            <a:ext cx="553782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4" name="텍스트 상자 153"/>
          <p:cNvSpPr txBox="1"/>
          <p:nvPr/>
        </p:nvSpPr>
        <p:spPr>
          <a:xfrm>
            <a:off x="1053951" y="165414"/>
            <a:ext cx="4109512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r>
              <a:rPr lang="en-US" altLang="ko-KR" sz="2267">
                <a:latin typeface="HY헤드라인M"/>
                <a:ea typeface="HY헤드라인M"/>
              </a:rPr>
              <a:t>(</a:t>
            </a:r>
            <a:r>
              <a:rPr lang="ko-KR" altLang="en-US" sz="2267">
                <a:latin typeface="HY헤드라인M"/>
                <a:ea typeface="HY헤드라인M"/>
              </a:rPr>
              <a:t>게임 끝난 후</a:t>
            </a:r>
            <a:r>
              <a:rPr lang="en-US" altLang="ko-KR" sz="2267">
                <a:latin typeface="HY헤드라인M"/>
                <a:ea typeface="HY헤드라인M"/>
              </a:rPr>
              <a:t>)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rcRect l="18530" t="9290" r="18420" b="9930"/>
          <a:stretch>
            <a:fillRect/>
          </a:stretch>
        </p:blipFill>
        <p:spPr>
          <a:xfrm>
            <a:off x="6330048" y="1281721"/>
            <a:ext cx="4080559" cy="4553974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l="18420" t="9290" r="18420" b="9930"/>
          <a:stretch>
            <a:fillRect/>
          </a:stretch>
        </p:blipFill>
        <p:spPr>
          <a:xfrm>
            <a:off x="1529051" y="1281721"/>
            <a:ext cx="4087830" cy="4553974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0" name="직사각형 39"/>
          <p:cNvSpPr/>
          <p:nvPr/>
        </p:nvSpPr>
        <p:spPr>
          <a:xfrm>
            <a:off x="1749622" y="3070540"/>
            <a:ext cx="3670088" cy="196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4" name="직선 화살표 연결선 43"/>
          <p:cNvCxnSpPr>
            <a:stCxn id="40" idx="3"/>
            <a:endCxn id="45" idx="1"/>
          </p:cNvCxnSpPr>
          <p:nvPr/>
        </p:nvCxnSpPr>
        <p:spPr>
          <a:xfrm flipV="1">
            <a:off x="5419710" y="2390520"/>
            <a:ext cx="1115573" cy="7782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6535283" y="2292253"/>
            <a:ext cx="3670088" cy="196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749622" y="2535504"/>
            <a:ext cx="3670087" cy="215585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9" name="직선 화살표 연결선 48"/>
          <p:cNvCxnSpPr>
            <a:stCxn id="48" idx="3"/>
            <a:endCxn id="50" idx="1"/>
          </p:cNvCxnSpPr>
          <p:nvPr/>
        </p:nvCxnSpPr>
        <p:spPr>
          <a:xfrm>
            <a:off x="5419710" y="2643296"/>
            <a:ext cx="1115574" cy="136367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6535284" y="2671871"/>
            <a:ext cx="3670087" cy="215585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3103753" y="3558708"/>
            <a:ext cx="5732152" cy="871118"/>
            <a:chOff x="7260198" y="1227894"/>
            <a:chExt cx="3567020" cy="728790"/>
          </a:xfrm>
        </p:grpSpPr>
        <p:sp>
          <p:nvSpPr>
            <p:cNvPr id="42" name="직사각형 41"/>
            <p:cNvSpPr/>
            <p:nvPr/>
          </p:nvSpPr>
          <p:spPr>
            <a:xfrm>
              <a:off x="7260198" y="1227894"/>
              <a:ext cx="3567020" cy="72879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17481" y="1348991"/>
              <a:ext cx="3452454" cy="5344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본인의 기존 최고점 보다 더 높은 점수를 획득할 경우 점수가 갱신이 되고</a:t>
              </a:r>
              <a:r>
                <a:rPr lang="en-US" altLang="ko-KR" b="1"/>
                <a:t>,</a:t>
              </a:r>
              <a:r>
                <a:rPr lang="ko-KR" altLang="en-US" b="1"/>
                <a:t> 순위가 올라감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7472" y="1431506"/>
            <a:ext cx="14205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뿌요 진행시</a:t>
            </a:r>
          </a:p>
        </p:txBody>
      </p:sp>
      <p:sp>
        <p:nvSpPr>
          <p:cNvPr id="3" name="아래쪽 화살표 2"/>
          <p:cNvSpPr/>
          <p:nvPr/>
        </p:nvSpPr>
        <p:spPr>
          <a:xfrm>
            <a:off x="3476368" y="4741489"/>
            <a:ext cx="102973" cy="117327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92565" y="881449"/>
            <a:ext cx="6051435" cy="5711030"/>
            <a:chOff x="3092565" y="765612"/>
            <a:chExt cx="6051435" cy="5826867"/>
          </a:xfrm>
        </p:grpSpPr>
        <p:pic>
          <p:nvPicPr>
            <p:cNvPr id="10242" name="Picture 2" descr="C:\Users\admin\Desktop\게임-시연화면\3.pn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092565" y="765612"/>
              <a:ext cx="2690396" cy="58268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43" name="Picture 3" descr="C:\Users\admin\Desktop\게임-시연화면\3_1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6128582" y="3327584"/>
              <a:ext cx="3015418" cy="3206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grpSp>
        <p:nvGrpSpPr>
          <p:cNvPr id="10250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0251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0252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40347" y="2166229"/>
            <a:ext cx="21948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err="1" smtClean="0"/>
              <a:t>뿌요가</a:t>
            </a:r>
            <a:r>
              <a:rPr lang="ko-KR" altLang="en-US" dirty="0" smtClean="0"/>
              <a:t> 아래로 진행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\Desktop\게임-시연화면\4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60009" y="988947"/>
            <a:ext cx="2479309" cy="559301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917662" y="2255798"/>
            <a:ext cx="1963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 err="1"/>
              <a:t>뿌요가</a:t>
            </a:r>
            <a:r>
              <a:rPr lang="ko-KR" altLang="en-US" dirty="0"/>
              <a:t> 쌓였을 시</a:t>
            </a:r>
          </a:p>
        </p:txBody>
      </p:sp>
      <p:pic>
        <p:nvPicPr>
          <p:cNvPr id="2050" name="Picture 2" descr="C:\Users\admin\Desktop\Java\Java-study\Korea_시연화면\게임-시연화면\4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46069" y="4226532"/>
            <a:ext cx="3512903" cy="2285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11267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1268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1269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\Desktop\게임-시연화면\5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0950" y="1407136"/>
            <a:ext cx="2035526" cy="444307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91" name="Picture 3" descr="C:\Users\admin\Desktop\게임-시연화면\5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39232" y="1442347"/>
            <a:ext cx="2047103" cy="44567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92" name="Picture 4" descr="C:\Users\admin\Desktop\게임-시연화면\5_3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086335" y="3705914"/>
            <a:ext cx="2201008" cy="2193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293" name="Picture 5" descr="C:\Users\admin\Desktop\게임-시연화면\5_2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036476" y="2188075"/>
            <a:ext cx="3368919" cy="3662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270421" y="1037804"/>
            <a:ext cx="359425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색이 같은 블록이 쌓여 터졌을 시</a:t>
            </a:r>
          </a:p>
        </p:txBody>
      </p:sp>
      <p:grpSp>
        <p:nvGrpSpPr>
          <p:cNvPr id="12294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2295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2296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\Desktop\게임-시연화면\6_1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947850" y="3270420"/>
            <a:ext cx="2699142" cy="3189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315" name="Picture 3" descr="C:\Users\admin\Desktop\게임-시연화면\6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23017" y="1418597"/>
            <a:ext cx="2324833" cy="504115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126150" y="897924"/>
            <a:ext cx="41376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터진 후 빈공 간을 확인후 아래로 진행</a:t>
            </a:r>
          </a:p>
        </p:txBody>
      </p:sp>
      <p:grpSp>
        <p:nvGrpSpPr>
          <p:cNvPr id="13316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3317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3318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도형 6"/>
          <p:cNvSpPr>
            <a:spLocks/>
          </p:cNvSpPr>
          <p:nvPr/>
        </p:nvSpPr>
        <p:spPr>
          <a:xfrm>
            <a:off x="818515" y="564172"/>
            <a:ext cx="10554971" cy="5729656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777031" y="2095989"/>
            <a:ext cx="4637939" cy="2666090"/>
            <a:chOff x="3316478" y="1851670"/>
            <a:chExt cx="2501630" cy="1438048"/>
          </a:xfrm>
        </p:grpSpPr>
        <p:pic>
          <p:nvPicPr>
            <p:cNvPr id="20" name="그림 19" descr="C:/Users/kim/AppData/Roaming/PolarisOffice/ETemp/1804_18343464/image2.jpe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923892" y="1851670"/>
              <a:ext cx="1297648" cy="1016532"/>
            </a:xfrm>
            <a:prstGeom prst="rect">
              <a:avLst/>
            </a:prstGeom>
            <a:noFill/>
          </p:spPr>
        </p:pic>
        <p:sp>
          <p:nvSpPr>
            <p:cNvPr id="21" name="텍스트 상자 7"/>
            <p:cNvSpPr txBox="1">
              <a:spLocks/>
            </p:cNvSpPr>
            <p:nvPr/>
          </p:nvSpPr>
          <p:spPr>
            <a:xfrm>
              <a:off x="3316478" y="2868202"/>
              <a:ext cx="2501630" cy="421516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9380" tIns="61807" rIns="119380" bIns="61807" numCol="1" anchor="t">
              <a:spAutoFit/>
            </a:bodyPr>
            <a:lstStyle/>
            <a:p>
              <a:pPr algn="ctr" defTabSz="507987"/>
              <a:r>
                <a:rPr lang="ko-KR" altLang="en-US" sz="4267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감사합니다</a:t>
              </a:r>
              <a:r>
                <a:rPr lang="en-US" altLang="ko-KR" sz="4267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!</a:t>
              </a:r>
              <a:endParaRPr lang="ko-KR" altLang="en-US" sz="4267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텍스트 상자 1062"/>
          <p:cNvSpPr txBox="1"/>
          <p:nvPr/>
        </p:nvSpPr>
        <p:spPr>
          <a:xfrm>
            <a:off x="5666740" y="6500769"/>
            <a:ext cx="7688837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소비형태변화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https://blog.naver.com/yidongho90/221973261994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5280" y="1513104"/>
            <a:ext cx="9264656" cy="4690232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2" name="텍스트 상자 1039"/>
          <p:cNvSpPr txBox="1"/>
          <p:nvPr/>
        </p:nvSpPr>
        <p:spPr>
          <a:xfrm>
            <a:off x="3003321" y="494525"/>
            <a:ext cx="6168573" cy="830997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소비형태의 변화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540218" y="6521416"/>
            <a:ext cx="63882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새로운 소비형태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https://n.news.naver.com/article/421/0004752660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4074" y="1366059"/>
            <a:ext cx="10489073" cy="5109860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" name="도형 1046"/>
          <p:cNvSpPr/>
          <p:nvPr/>
        </p:nvSpPr>
        <p:spPr>
          <a:xfrm>
            <a:off x="880535" y="4229101"/>
            <a:ext cx="10384368" cy="247652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7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2" name="텍스트 상자 1039"/>
          <p:cNvSpPr txBox="1"/>
          <p:nvPr/>
        </p:nvSpPr>
        <p:spPr>
          <a:xfrm>
            <a:off x="2984324" y="494525"/>
            <a:ext cx="6168573" cy="830997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b="1"/>
              <a:t>외부에서 </a:t>
            </a:r>
            <a:r>
              <a:rPr lang="ko-KR" altLang="en-US" sz="2400" b="1">
                <a:solidFill>
                  <a:srgbClr val="FF0000"/>
                </a:solidFill>
              </a:rPr>
              <a:t>실내 소비 증가</a:t>
            </a:r>
            <a:endParaRPr lang="ko-KR" altLang="en-US" sz="2400" b="1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텍스트 상자 1044"/>
          <p:cNvSpPr txBox="1"/>
          <p:nvPr/>
        </p:nvSpPr>
        <p:spPr>
          <a:xfrm>
            <a:off x="6644007" y="6348097"/>
            <a:ext cx="5727699" cy="2371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endParaRPr lang="ko-KR" altLang="en-US" sz="933">
              <a:latin typeface="맑은 고딕"/>
              <a:ea typeface="맑은 고딕"/>
            </a:endParaRPr>
          </a:p>
        </p:txBody>
      </p:sp>
      <p:sp>
        <p:nvSpPr>
          <p:cNvPr id="1063" name="텍스트 상자 1062"/>
          <p:cNvSpPr txBox="1"/>
          <p:nvPr/>
        </p:nvSpPr>
        <p:spPr>
          <a:xfrm>
            <a:off x="5844758" y="6536754"/>
            <a:ext cx="8002093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게임이용자 증가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https://blog.naver.com/jbgc01/221998719123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2" name="도형 1038"/>
          <p:cNvSpPr/>
          <p:nvPr/>
        </p:nvSpPr>
        <p:spPr>
          <a:xfrm>
            <a:off x="4159011" y="539554"/>
            <a:ext cx="3857203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3" name="텍스트 상자 1039"/>
          <p:cNvSpPr txBox="1"/>
          <p:nvPr/>
        </p:nvSpPr>
        <p:spPr>
          <a:xfrm>
            <a:off x="4446555" y="671704"/>
            <a:ext cx="3282113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업계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수입 증가</a:t>
            </a:r>
          </a:p>
        </p:txBody>
      </p:sp>
      <p:pic>
        <p:nvPicPr>
          <p:cNvPr id="1026" name="Picture 2" descr="https://postfiles.pstatic.net/MjAyMDA2MTJfMjAy/MDAxNTkxOTU1NzczMjIx.xyRmnGUiBSV9dMCsWNBzzUDNhdj4ZELFSGkOHuqyI5Qg.-ChPyM_A7rXKAPZu8HVSNnZulzSOThm-kJwqs-bfvYEg.JPEG.jbgc01/03.jpg?type=w96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8255" y="1385190"/>
            <a:ext cx="5064508" cy="5064508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 descr="https://postfiles.pstatic.net/MjAyMDA2MTJfMjg4/MDAxNTkxOTU1Nzg1MjM1.Hw46Ec67eHhy_3xbg61fYwIiUiuGQhVfsqm5JkRh7Msg.moiUv8jpwstnL2lap30NlpYqdDIUkfPy5uz3aFOnRgsg.JPEG.jbgc01/04.jpg?type=w96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83947" y="1385190"/>
            <a:ext cx="5064508" cy="5064508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64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65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1384</Words>
  <Application>Microsoft Office PowerPoint</Application>
  <PresentationFormat>와이드스크린</PresentationFormat>
  <Paragraphs>606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6" baseType="lpstr">
      <vt:lpstr>Arial Unicode MS</vt:lpstr>
      <vt:lpstr>HY견고딕</vt:lpstr>
      <vt:lpstr>HY엽서M</vt:lpstr>
      <vt:lpstr>HY헤드라인M</vt:lpstr>
      <vt:lpstr>나눔고딕</vt:lpstr>
      <vt:lpstr>나눔고딕 ExtraBold</vt:lpstr>
      <vt:lpstr>나눔바른고딕</vt:lpstr>
      <vt:lpstr>나눔스퀘어 Bold</vt:lpstr>
      <vt:lpstr>나눔스퀘어 ExtraBold</vt:lpstr>
      <vt:lpstr>나눔스퀘어라운드 Bold</vt:lpstr>
      <vt:lpstr>나눔스퀘어라운드 ExtraBold</vt:lpstr>
      <vt:lpstr>맑은 고딕</vt:lpstr>
      <vt:lpstr>휴먼둥근헤드라인</vt:lpstr>
      <vt:lpstr>Arial</vt:lpstr>
      <vt:lpstr>Calibri</vt:lpstr>
      <vt:lpstr>Cambria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</cp:lastModifiedBy>
  <cp:revision>268</cp:revision>
  <dcterms:created xsi:type="dcterms:W3CDTF">2020-07-17T08:31:06Z</dcterms:created>
  <dcterms:modified xsi:type="dcterms:W3CDTF">2020-07-31T02:06:39Z</dcterms:modified>
  <cp:version/>
</cp:coreProperties>
</file>